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08"/>
  </p:notesMasterIdLst>
  <p:handoutMasterIdLst>
    <p:handoutMasterId r:id="rId109"/>
  </p:handoutMasterIdLst>
  <p:sldIdLst>
    <p:sldId id="256" r:id="rId5"/>
    <p:sldId id="304" r:id="rId6"/>
    <p:sldId id="335" r:id="rId7"/>
    <p:sldId id="336" r:id="rId8"/>
    <p:sldId id="337" r:id="rId9"/>
    <p:sldId id="338" r:id="rId10"/>
    <p:sldId id="339" r:id="rId11"/>
    <p:sldId id="305" r:id="rId12"/>
    <p:sldId id="330" r:id="rId13"/>
    <p:sldId id="331" r:id="rId14"/>
    <p:sldId id="332" r:id="rId15"/>
    <p:sldId id="333" r:id="rId16"/>
    <p:sldId id="334" r:id="rId17"/>
    <p:sldId id="340" r:id="rId18"/>
    <p:sldId id="328" r:id="rId19"/>
    <p:sldId id="329" r:id="rId20"/>
    <p:sldId id="307" r:id="rId21"/>
    <p:sldId id="341" r:id="rId22"/>
    <p:sldId id="342" r:id="rId23"/>
    <p:sldId id="343" r:id="rId24"/>
    <p:sldId id="344" r:id="rId25"/>
    <p:sldId id="345" r:id="rId26"/>
    <p:sldId id="308" r:id="rId27"/>
    <p:sldId id="309" r:id="rId28"/>
    <p:sldId id="310" r:id="rId29"/>
    <p:sldId id="312" r:id="rId30"/>
    <p:sldId id="313" r:id="rId31"/>
    <p:sldId id="347" r:id="rId32"/>
    <p:sldId id="314" r:id="rId33"/>
    <p:sldId id="315" r:id="rId34"/>
    <p:sldId id="348" r:id="rId35"/>
    <p:sldId id="317" r:id="rId36"/>
    <p:sldId id="316" r:id="rId37"/>
    <p:sldId id="318" r:id="rId38"/>
    <p:sldId id="349" r:id="rId39"/>
    <p:sldId id="319" r:id="rId40"/>
    <p:sldId id="350" r:id="rId41"/>
    <p:sldId id="351" r:id="rId42"/>
    <p:sldId id="352" r:id="rId43"/>
    <p:sldId id="355" r:id="rId44"/>
    <p:sldId id="356" r:id="rId45"/>
    <p:sldId id="357" r:id="rId46"/>
    <p:sldId id="358" r:id="rId47"/>
    <p:sldId id="320" r:id="rId48"/>
    <p:sldId id="321" r:id="rId49"/>
    <p:sldId id="322" r:id="rId50"/>
    <p:sldId id="323" r:id="rId51"/>
    <p:sldId id="324" r:id="rId52"/>
    <p:sldId id="359" r:id="rId53"/>
    <p:sldId id="325" r:id="rId54"/>
    <p:sldId id="326" r:id="rId55"/>
    <p:sldId id="360" r:id="rId56"/>
    <p:sldId id="361" r:id="rId57"/>
    <p:sldId id="362" r:id="rId58"/>
    <p:sldId id="380" r:id="rId59"/>
    <p:sldId id="381" r:id="rId60"/>
    <p:sldId id="363" r:id="rId61"/>
    <p:sldId id="383" r:id="rId62"/>
    <p:sldId id="382" r:id="rId63"/>
    <p:sldId id="364" r:id="rId64"/>
    <p:sldId id="365" r:id="rId65"/>
    <p:sldId id="366" r:id="rId66"/>
    <p:sldId id="367" r:id="rId67"/>
    <p:sldId id="368" r:id="rId68"/>
    <p:sldId id="369" r:id="rId69"/>
    <p:sldId id="370" r:id="rId70"/>
    <p:sldId id="371" r:id="rId71"/>
    <p:sldId id="372" r:id="rId72"/>
    <p:sldId id="373" r:id="rId73"/>
    <p:sldId id="374" r:id="rId74"/>
    <p:sldId id="375" r:id="rId75"/>
    <p:sldId id="376" r:id="rId76"/>
    <p:sldId id="377" r:id="rId77"/>
    <p:sldId id="378" r:id="rId78"/>
    <p:sldId id="379" r:id="rId79"/>
    <p:sldId id="327" r:id="rId80"/>
    <p:sldId id="273" r:id="rId81"/>
    <p:sldId id="287" r:id="rId82"/>
    <p:sldId id="257" r:id="rId83"/>
    <p:sldId id="279" r:id="rId84"/>
    <p:sldId id="280" r:id="rId85"/>
    <p:sldId id="258" r:id="rId86"/>
    <p:sldId id="277" r:id="rId87"/>
    <p:sldId id="276" r:id="rId88"/>
    <p:sldId id="259" r:id="rId89"/>
    <p:sldId id="260" r:id="rId90"/>
    <p:sldId id="261" r:id="rId91"/>
    <p:sldId id="262" r:id="rId92"/>
    <p:sldId id="281" r:id="rId93"/>
    <p:sldId id="263" r:id="rId94"/>
    <p:sldId id="264" r:id="rId95"/>
    <p:sldId id="278" r:id="rId96"/>
    <p:sldId id="294" r:id="rId97"/>
    <p:sldId id="268" r:id="rId98"/>
    <p:sldId id="302" r:id="rId99"/>
    <p:sldId id="303" r:id="rId100"/>
    <p:sldId id="271" r:id="rId101"/>
    <p:sldId id="295" r:id="rId102"/>
    <p:sldId id="296" r:id="rId103"/>
    <p:sldId id="299" r:id="rId104"/>
    <p:sldId id="297" r:id="rId105"/>
    <p:sldId id="300" r:id="rId106"/>
    <p:sldId id="298" r:id="rId107"/>
  </p:sldIdLst>
  <p:sldSz cx="9144000" cy="6858000" type="screen4x3"/>
  <p:notesSz cx="6858000" cy="9144000"/>
  <p:defaultTextStyle>
    <a:defPPr>
      <a:defRPr lang="en-US"/>
    </a:defPPr>
    <a:lvl1pPr marL="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45" autoAdjust="0"/>
    <p:restoredTop sz="93977" autoAdjust="0"/>
  </p:normalViewPr>
  <p:slideViewPr>
    <p:cSldViewPr>
      <p:cViewPr varScale="1">
        <p:scale>
          <a:sx n="68" d="100"/>
          <a:sy n="68" d="100"/>
        </p:scale>
        <p:origin x="-128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slide" Target="slides/slide98.xml"/><Relationship Id="rId110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13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es-ES" sz="1200"/>
            </a:lvl1pPr>
          </a:lstStyle>
          <a:p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es-ES" sz="1200"/>
            </a:lvl1pPr>
          </a:lstStyle>
          <a:p>
            <a:fld id="{9472DD5C-B6A9-4714-908F-0B8F74738B98}" type="datetimeFigureOut">
              <a:rPr lang="es-ES" smtClean="0"/>
              <a:pPr/>
              <a:t>27/09/2010</a:t>
            </a:fld>
            <a:endParaRPr lang="es-ES" dirty="0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es-ES" sz="1200"/>
            </a:lvl1pPr>
          </a:lstStyle>
          <a:p>
            <a:endParaRPr lang="es-ES" dirty="0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es-ES" sz="1200"/>
            </a:lvl1pPr>
          </a:lstStyle>
          <a:p>
            <a:fld id="{7C1C90DE-A98B-4173-B17E-434F189FC4DB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es-ES" sz="1200"/>
            </a:lvl1pPr>
          </a:lstStyle>
          <a:p>
            <a:endParaRPr lang="es-ES"/>
          </a:p>
        </p:txBody>
      </p:sp>
      <p:sp>
        <p:nvSpPr>
          <p:cNvPr id="3" name="Rectangl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es-ES" sz="1200"/>
            </a:lvl1pPr>
          </a:lstStyle>
          <a:p>
            <a:fld id="{193366E8-8A22-4400-BBA2-8D322280A6E8}" type="datetimeFigureOut">
              <a:rPr/>
              <a:pPr/>
              <a:t>6/9/2006</a:t>
            </a:fld>
            <a:endParaRPr lang="es-ES"/>
          </a:p>
        </p:txBody>
      </p:sp>
      <p:sp>
        <p:nvSpPr>
          <p:cNvPr id="4" name="Rectangl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s-ES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Rectangl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es-ES" sz="1200"/>
            </a:lvl1pPr>
          </a:lstStyle>
          <a:p>
            <a:endParaRPr lang="es-E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es-ES" sz="1200"/>
            </a:lvl1pPr>
          </a:lstStyle>
          <a:p>
            <a:fld id="{3792D2CF-A01B-4515-8B40-3DC34258267A}" type="slidenum">
              <a:rPr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es-ES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lang="es-ES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79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82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83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84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85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86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87</a:t>
            </a:fld>
            <a:endParaRPr lang="es-E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88</a:t>
            </a:fld>
            <a:endParaRPr lang="es-E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89</a:t>
            </a:fld>
            <a:endParaRPr lang="es-E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90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</a:t>
            </a:fld>
            <a:endParaRPr lang="es-E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91</a:t>
            </a:fld>
            <a:endParaRPr lang="es-E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94</a:t>
            </a:fld>
            <a:endParaRPr lang="es-E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95</a:t>
            </a:fld>
            <a:endParaRPr lang="es-E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96</a:t>
            </a:fld>
            <a:endParaRPr lang="es-E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97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56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77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2D2CF-A01B-4515-8B40-3DC34258267A}" type="slidenum">
              <a:rPr lang="es-ES" smtClean="0"/>
              <a:pPr/>
              <a:t>78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de título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4000" cy="6858000"/>
            <a:chOff x="-1574" y="0"/>
            <a:chExt cx="9144000" cy="6858000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/>
                <a:srgbClr val="FFFFFF"/>
              </a:duotone>
              <a:lum bright="-10000"/>
            </a:blip>
            <a:stretch>
              <a:fillRect/>
            </a:stretch>
          </p:blipFill>
          <p:spPr>
            <a:xfrm>
              <a:off x="-1574" y="381000"/>
              <a:ext cx="9144000" cy="609361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5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es-ES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hap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 latinLnBrk="0">
              <a:buNone/>
              <a:defRPr lang="es-ES"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es-ES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 alt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4588D-D06C-4AC1-A7EB-DC84269FB1C2}" type="slidenum">
              <a:rPr lang="es-ES" altLang="en-US"/>
              <a:pPr/>
              <a:t>‹Nº›</a:t>
            </a:fld>
            <a:endParaRPr lang="es-E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5" name="Shap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hap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74" y="0"/>
            <a:ext cx="9145574" cy="6858000"/>
            <a:chOff x="-1574" y="0"/>
            <a:chExt cx="9145574" cy="6858000"/>
          </a:xfrm>
        </p:grpSpPr>
        <p:sp>
          <p:nvSpPr>
            <p:cNvPr id="18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 latinLnBrk="0">
              <a:defRPr lang="es-ES"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 latinLnBrk="0">
              <a:buNone/>
              <a:defRPr lang="es-ES" sz="2800">
                <a:solidFill>
                  <a:schemeClr val="tx1"/>
                </a:solidFill>
              </a:defRPr>
            </a:lvl1pPr>
            <a:lvl2pPr marL="457200" indent="0">
              <a:buNone/>
              <a:defRPr lang="es-ES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es-ES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es-ES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es-ES" sz="2800"/>
            </a:lvl1pPr>
            <a:lvl2pPr>
              <a:defRPr lang="es-ES" sz="2400"/>
            </a:lvl2pPr>
            <a:lvl3pPr>
              <a:defRPr lang="es-ES" sz="2000"/>
            </a:lvl3pPr>
            <a:lvl4pPr>
              <a:defRPr lang="es-ES" sz="1800"/>
            </a:lvl4pPr>
            <a:lvl5pPr>
              <a:defRPr lang="es-ES" sz="1800"/>
            </a:lvl5pPr>
            <a:lvl6pPr>
              <a:defRPr lang="es-ES" sz="1800"/>
            </a:lvl6pPr>
            <a:lvl7pPr>
              <a:defRPr lang="es-ES" sz="1800"/>
            </a:lvl7pPr>
            <a:lvl8pPr>
              <a:defRPr lang="es-ES" sz="1800"/>
            </a:lvl8pPr>
            <a:lvl9pPr>
              <a:defRPr lang="es-ES"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es-ES" sz="2800"/>
            </a:lvl1pPr>
            <a:lvl2pPr>
              <a:defRPr lang="es-ES" sz="2400"/>
            </a:lvl2pPr>
            <a:lvl3pPr>
              <a:defRPr lang="es-ES" sz="2000"/>
            </a:lvl3pPr>
            <a:lvl4pPr>
              <a:defRPr lang="es-ES" sz="1800"/>
            </a:lvl4pPr>
            <a:lvl5pPr>
              <a:defRPr lang="es-ES" sz="1800"/>
            </a:lvl5pPr>
            <a:lvl6pPr>
              <a:defRPr lang="es-ES" sz="1800"/>
            </a:lvl6pPr>
            <a:lvl7pPr>
              <a:defRPr lang="es-ES" sz="1800"/>
            </a:lvl7pPr>
            <a:lvl8pPr>
              <a:defRPr lang="es-ES" sz="1800"/>
            </a:lvl8pPr>
            <a:lvl9pPr>
              <a:defRPr lang="es-ES"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es-ES" sz="2400" b="0">
                <a:solidFill>
                  <a:schemeClr val="tx2"/>
                </a:solidFill>
              </a:defRPr>
            </a:lvl1pPr>
            <a:lvl2pPr marL="457200" indent="0">
              <a:buNone/>
              <a:defRPr lang="es-ES" sz="2000" b="1"/>
            </a:lvl2pPr>
            <a:lvl3pPr marL="914400" indent="0">
              <a:buNone/>
              <a:defRPr lang="es-ES" sz="1800" b="1"/>
            </a:lvl3pPr>
            <a:lvl4pPr marL="1371600" indent="0">
              <a:buNone/>
              <a:defRPr lang="es-ES" sz="1600" b="1"/>
            </a:lvl4pPr>
            <a:lvl5pPr marL="1828800" indent="0">
              <a:buNone/>
              <a:defRPr lang="es-ES" sz="1600" b="1"/>
            </a:lvl5pPr>
            <a:lvl6pPr marL="2286000" indent="0">
              <a:buNone/>
              <a:defRPr lang="es-ES" sz="1600" b="1"/>
            </a:lvl6pPr>
            <a:lvl7pPr marL="2743200" indent="0">
              <a:buNone/>
              <a:defRPr lang="es-ES" sz="1600" b="1"/>
            </a:lvl7pPr>
            <a:lvl8pPr marL="3200400" indent="0">
              <a:buNone/>
              <a:defRPr lang="es-ES" sz="1600" b="1"/>
            </a:lvl8pPr>
            <a:lvl9pPr marL="3657600" indent="0">
              <a:buNone/>
              <a:defRPr lang="es-ES"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Shap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es-ES" sz="2400"/>
            </a:lvl1pPr>
            <a:lvl2pPr>
              <a:defRPr lang="es-ES" sz="2000"/>
            </a:lvl2pPr>
            <a:lvl3pPr>
              <a:defRPr lang="es-ES" sz="1800"/>
            </a:lvl3pPr>
            <a:lvl4pPr>
              <a:defRPr lang="es-ES" sz="1600"/>
            </a:lvl4pPr>
            <a:lvl5pPr>
              <a:defRPr lang="es-ES" sz="1600"/>
            </a:lvl5pPr>
            <a:lvl6pPr>
              <a:defRPr lang="es-ES" sz="1600"/>
            </a:lvl6pPr>
            <a:lvl7pPr>
              <a:defRPr lang="es-ES" sz="1600"/>
            </a:lvl7pPr>
            <a:lvl8pPr>
              <a:defRPr lang="es-ES" sz="1600"/>
            </a:lvl8pPr>
            <a:lvl9pPr>
              <a:defRPr lang="es-ES"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Shap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es-ES" sz="2400" b="0">
                <a:solidFill>
                  <a:schemeClr val="tx2"/>
                </a:solidFill>
              </a:defRPr>
            </a:lvl1pPr>
            <a:lvl2pPr marL="457200" indent="0">
              <a:buNone/>
              <a:defRPr lang="es-ES" sz="2000" b="1"/>
            </a:lvl2pPr>
            <a:lvl3pPr marL="914400" indent="0">
              <a:buNone/>
              <a:defRPr lang="es-ES" sz="1800" b="1"/>
            </a:lvl3pPr>
            <a:lvl4pPr marL="1371600" indent="0">
              <a:buNone/>
              <a:defRPr lang="es-ES" sz="1600" b="1"/>
            </a:lvl4pPr>
            <a:lvl5pPr marL="1828800" indent="0">
              <a:buNone/>
              <a:defRPr lang="es-ES" sz="1600" b="1"/>
            </a:lvl5pPr>
            <a:lvl6pPr marL="2286000" indent="0">
              <a:buNone/>
              <a:defRPr lang="es-ES" sz="1600" b="1"/>
            </a:lvl6pPr>
            <a:lvl7pPr marL="2743200" indent="0">
              <a:buNone/>
              <a:defRPr lang="es-ES" sz="1600" b="1"/>
            </a:lvl7pPr>
            <a:lvl8pPr marL="3200400" indent="0">
              <a:buNone/>
              <a:defRPr lang="es-ES" sz="1600" b="1"/>
            </a:lvl8pPr>
            <a:lvl9pPr marL="3657600" indent="0">
              <a:buNone/>
              <a:defRPr lang="es-ES"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Shap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es-ES" sz="2400"/>
            </a:lvl1pPr>
            <a:lvl2pPr>
              <a:defRPr lang="es-ES" sz="2000"/>
            </a:lvl2pPr>
            <a:lvl3pPr>
              <a:defRPr lang="es-ES" sz="1800"/>
            </a:lvl3pPr>
            <a:lvl4pPr>
              <a:defRPr lang="es-ES" sz="1600"/>
            </a:lvl4pPr>
            <a:lvl5pPr>
              <a:defRPr lang="es-ES" sz="1600"/>
            </a:lvl5pPr>
            <a:lvl6pPr>
              <a:defRPr lang="es-ES" sz="1600"/>
            </a:lvl6pPr>
            <a:lvl7pPr>
              <a:defRPr lang="es-ES" sz="1600"/>
            </a:lvl7pPr>
            <a:lvl8pPr>
              <a:defRPr lang="es-ES" sz="1600"/>
            </a:lvl8pPr>
            <a:lvl9pPr>
              <a:defRPr lang="es-ES"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Shap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8" name="Shap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hap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ólo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hap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3" name="Shap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 latinLnBrk="0">
              <a:defRPr lang="es-ES" sz="3200">
                <a:solidFill>
                  <a:schemeClr val="tx1"/>
                </a:solidFill>
              </a:defRPr>
            </a:lvl1pPr>
            <a:lvl2pPr>
              <a:defRPr lang="es-ES" sz="2800"/>
            </a:lvl2pPr>
            <a:lvl3pPr>
              <a:defRPr lang="es-ES" sz="2400"/>
            </a:lvl3pPr>
            <a:lvl4pPr>
              <a:defRPr lang="es-ES" sz="2000"/>
            </a:lvl4pPr>
            <a:lvl5pPr>
              <a:defRPr lang="es-ES" sz="2000"/>
            </a:lvl5pPr>
            <a:lvl6pPr>
              <a:defRPr lang="es-ES" sz="2000"/>
            </a:lvl6pPr>
            <a:lvl7pPr>
              <a:defRPr lang="es-ES" sz="2000"/>
            </a:lvl7pPr>
            <a:lvl8pPr>
              <a:defRPr lang="es-ES" sz="2000"/>
            </a:lvl8pPr>
            <a:lvl9pPr>
              <a:defRPr lang="es-ES"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 latinLnBrk="0">
              <a:buNone/>
              <a:defRPr lang="es-ES" sz="1400"/>
            </a:lvl1pPr>
            <a:lvl2pPr marL="457200" indent="0">
              <a:buNone/>
              <a:defRPr lang="es-ES" sz="1200"/>
            </a:lvl2pPr>
            <a:lvl3pPr marL="914400" indent="0">
              <a:buNone/>
              <a:defRPr lang="es-ES" sz="1000"/>
            </a:lvl3pPr>
            <a:lvl4pPr marL="1371600" indent="0">
              <a:buNone/>
              <a:defRPr lang="es-ES" sz="900"/>
            </a:lvl4pPr>
            <a:lvl5pPr marL="1828800" indent="0">
              <a:buNone/>
              <a:defRPr lang="es-ES" sz="900"/>
            </a:lvl5pPr>
            <a:lvl6pPr marL="2286000" indent="0">
              <a:buNone/>
              <a:defRPr lang="es-ES" sz="900"/>
            </a:lvl6pPr>
            <a:lvl7pPr marL="2743200" indent="0">
              <a:buNone/>
              <a:defRPr lang="es-ES" sz="900"/>
            </a:lvl7pPr>
            <a:lvl8pPr marL="3200400" indent="0">
              <a:buNone/>
              <a:defRPr lang="es-ES" sz="900"/>
            </a:lvl8pPr>
            <a:lvl9pPr marL="3657600" indent="0">
              <a:buNone/>
              <a:defRPr lang="es-ES"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 latinLnBrk="0">
              <a:defRPr lang="es-ES" sz="2000" b="0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es-ES" sz="3200"/>
            </a:lvl1pPr>
            <a:lvl2pPr marL="457200" indent="0">
              <a:buNone/>
              <a:defRPr lang="es-ES" sz="2800"/>
            </a:lvl2pPr>
            <a:lvl3pPr marL="914400" indent="0">
              <a:buNone/>
              <a:defRPr lang="es-ES" sz="2400"/>
            </a:lvl3pPr>
            <a:lvl4pPr marL="1371600" indent="0">
              <a:buNone/>
              <a:defRPr lang="es-ES" sz="2000"/>
            </a:lvl4pPr>
            <a:lvl5pPr marL="1828800" indent="0">
              <a:buNone/>
              <a:defRPr lang="es-ES" sz="2000"/>
            </a:lvl5pPr>
            <a:lvl6pPr marL="2286000" indent="0">
              <a:buNone/>
              <a:defRPr lang="es-ES" sz="2000"/>
            </a:lvl6pPr>
            <a:lvl7pPr marL="2743200" indent="0">
              <a:buNone/>
              <a:defRPr lang="es-ES" sz="2000"/>
            </a:lvl7pPr>
            <a:lvl8pPr marL="3200400" indent="0">
              <a:buNone/>
              <a:defRPr lang="es-ES" sz="2000"/>
            </a:lvl8pPr>
            <a:lvl9pPr marL="3657600" indent="0">
              <a:buNone/>
              <a:defRPr lang="es-ES" sz="2000"/>
            </a:lvl9pPr>
          </a:lstStyle>
          <a:p>
            <a:r>
              <a:rPr lang="es-ES" smtClean="0"/>
              <a:t>Haga clic en el icono para agregar una imagen</a:t>
            </a:r>
            <a:endParaRPr lang="es-ES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es-ES" sz="1400"/>
            </a:lvl1pPr>
            <a:lvl2pPr marL="457200" indent="0">
              <a:buNone/>
              <a:defRPr lang="es-ES" sz="1200"/>
            </a:lvl2pPr>
            <a:lvl3pPr marL="914400" indent="0">
              <a:buNone/>
              <a:defRPr lang="es-ES" sz="1000"/>
            </a:lvl3pPr>
            <a:lvl4pPr marL="1371600" indent="0">
              <a:buNone/>
              <a:defRPr lang="es-ES" sz="900"/>
            </a:lvl4pPr>
            <a:lvl5pPr marL="1828800" indent="0">
              <a:buNone/>
              <a:defRPr lang="es-ES" sz="900"/>
            </a:lvl5pPr>
            <a:lvl6pPr marL="2286000" indent="0">
              <a:buNone/>
              <a:defRPr lang="es-ES" sz="900"/>
            </a:lvl6pPr>
            <a:lvl7pPr marL="2743200" indent="0">
              <a:buNone/>
              <a:defRPr lang="es-ES" sz="900"/>
            </a:lvl7pPr>
            <a:lvl8pPr marL="3200400" indent="0">
              <a:buNone/>
              <a:defRPr lang="es-ES" sz="900"/>
            </a:lvl8pPr>
            <a:lvl9pPr marL="3657600" indent="0">
              <a:buNone/>
              <a:defRPr lang="es-ES"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Shap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6" name="Shap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hap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7" name="Rectangle 6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/>
                <a:srgbClr val="FFFFFF"/>
              </a:duotone>
            </a:blip>
            <a:srcRect/>
            <a:stretch>
              <a:fillRect/>
            </a:stretch>
          </p:blipFill>
          <p:spPr>
            <a:xfrm>
              <a:off x="0" y="1"/>
              <a:ext cx="9144000" cy="141922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latinLnBrk="0">
              <a:defRPr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70D0AA-A564-40E6-BDF9-FE3371FD07B4}" type="datetimeFigureOut">
              <a:rPr/>
              <a:pPr/>
              <a:t>6/9/2006</a:t>
            </a:fld>
            <a:endParaRPr lang="es-ES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latinLnBrk="0">
              <a:defRPr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latinLnBrk="0">
              <a:defRPr lang="es-ES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1D2430-FB11-4C87-BF1D-6F488A17F237}" type="slidenum">
              <a:rPr/>
              <a:pPr/>
              <a:t>‹Nº›</a:t>
            </a:fld>
            <a:endParaRPr lang="es-ES"/>
          </a:p>
        </p:txBody>
      </p:sp>
      <p:sp>
        <p:nvSpPr>
          <p:cNvPr id="13" name="Rectangle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1" latinLnBrk="0" hangingPunct="1">
        <a:spcBef>
          <a:spcPct val="0"/>
        </a:spcBef>
        <a:buNone/>
        <a:defRPr kumimoji="0" lang="es-ES" sz="4000" b="0" i="0" u="none" strike="noStrike" kern="1200" cap="none" spc="0" normalizeH="0" baseline="0">
          <a:ln>
            <a:noFill/>
          </a:ln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uLnTx/>
          <a:uFillTx/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spcAft>
          <a:spcPts val="400"/>
        </a:spcAft>
        <a:buFont typeface="Arial"/>
        <a:buChar char="•"/>
        <a:defRPr lang="es-ES"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lang="es-ES"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lang="es-ES"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lang="es-ES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lang="es-ES" sz="1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lang="es-ES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lang="es-ES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lang="es-ES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lang="es-ES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lang="es-ES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mailto:ilse@ipicyt.edu.mx" TargetMode="External"/><Relationship Id="rId2" Type="http://schemas.openxmlformats.org/officeDocument/2006/relationships/hyperlink" Target="http://www.ipicyt.edu.mx/" TargetMode="Externa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hyperlink" Target="mailto:Marcos.victoria@tve.com.mx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" Target="slide9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1.xml"/><Relationship Id="rId5" Type="http://schemas.openxmlformats.org/officeDocument/2006/relationships/slide" Target="slide100.xml"/><Relationship Id="rId4" Type="http://schemas.openxmlformats.org/officeDocument/2006/relationships/slide" Target="slide9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ES" sz="4200" dirty="0" smtClean="0"/>
              <a:t>Esquemas de Propulsión de Vehículos con uso de Celdas de Combustible</a:t>
            </a:r>
            <a:endParaRPr lang="es-ES" sz="4200" dirty="0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800" dirty="0" smtClean="0"/>
              <a:t>Dra. </a:t>
            </a:r>
            <a:r>
              <a:rPr lang="es-ES" sz="2800" dirty="0" err="1" smtClean="0"/>
              <a:t>Ilse</a:t>
            </a:r>
            <a:r>
              <a:rPr lang="es-ES" sz="2800" dirty="0" smtClean="0"/>
              <a:t> Cervantes Camacho</a:t>
            </a:r>
            <a:br>
              <a:rPr lang="es-ES" sz="2800" dirty="0" smtClean="0"/>
            </a:br>
            <a:r>
              <a:rPr lang="es-ES" sz="2800" dirty="0" smtClean="0"/>
              <a:t>División de Matemáticas Aplicadas </a:t>
            </a:r>
            <a:r>
              <a:rPr lang="es-ES" sz="2800" dirty="0" err="1" smtClean="0"/>
              <a:t>IPICyT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AirBus</a:t>
            </a:r>
            <a:r>
              <a:rPr lang="es-ES" dirty="0" smtClean="0"/>
              <a:t> 380</a:t>
            </a:r>
            <a:endParaRPr lang="es-ES" dirty="0"/>
          </a:p>
        </p:txBody>
      </p:sp>
      <p:pic>
        <p:nvPicPr>
          <p:cNvPr id="4" name="3 Marcador de contenido" descr="corte_transversalA3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28737" y="1786731"/>
            <a:ext cx="6486525" cy="4152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turbin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062" y="1481137"/>
            <a:ext cx="7381875" cy="3895725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7358082" y="592933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hlinkClick r:id="rId3" action="ppaction://hlinksldjump"/>
              </a:rPr>
              <a:t>Regreso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4" name="3 Imagen" descr="avion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2" y="1190625"/>
            <a:ext cx="8601075" cy="447675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7358082" y="592933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hlinkClick r:id="rId3" action="ppaction://hlinksldjump"/>
              </a:rPr>
              <a:t>Regreso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lectric_actuator_surfac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1643050"/>
            <a:ext cx="5390413" cy="33861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AirBus380</a:t>
            </a:r>
            <a:endParaRPr lang="es-ES" dirty="0"/>
          </a:p>
        </p:txBody>
      </p:sp>
      <p:pic>
        <p:nvPicPr>
          <p:cNvPr id="4" name="3 Marcador de contenido" descr="Giant_Plane_Comparis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75856" y="260648"/>
            <a:ext cx="5242904" cy="70061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Boeing 787</a:t>
            </a:r>
            <a:endParaRPr lang="es-ES" dirty="0"/>
          </a:p>
        </p:txBody>
      </p:sp>
      <p:pic>
        <p:nvPicPr>
          <p:cNvPr id="4" name="3 Marcador de contenido" descr="787_First_Fligh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8612" y="1600200"/>
            <a:ext cx="63267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Requerimientos Energéticos</a:t>
            </a:r>
            <a:endParaRPr lang="es-ES" dirty="0"/>
          </a:p>
        </p:txBody>
      </p:sp>
      <p:pic>
        <p:nvPicPr>
          <p:cNvPr id="6" name="5 Marcador de contenido" descr="me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753394"/>
            <a:ext cx="7315200" cy="4219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362075"/>
          </a:xfrm>
        </p:spPr>
        <p:txBody>
          <a:bodyPr/>
          <a:lstStyle/>
          <a:p>
            <a:r>
              <a:rPr lang="es-MX" dirty="0" smtClean="0"/>
              <a:t>Esquemas de Propulsión Alternativos (NCE)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8" name="Rectangle 16"/>
          <p:cNvSpPr>
            <a:spLocks noChangeArrowheads="1"/>
          </p:cNvSpPr>
          <p:nvPr/>
        </p:nvSpPr>
        <p:spPr bwMode="auto">
          <a:xfrm>
            <a:off x="0" y="56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grpSp>
        <p:nvGrpSpPr>
          <p:cNvPr id="17" name="16 Grupo"/>
          <p:cNvGrpSpPr/>
          <p:nvPr/>
        </p:nvGrpSpPr>
        <p:grpSpPr>
          <a:xfrm>
            <a:off x="2411413" y="1452563"/>
            <a:ext cx="4679950" cy="2544762"/>
            <a:chOff x="2411413" y="1452563"/>
            <a:chExt cx="4679950" cy="2544762"/>
          </a:xfrm>
        </p:grpSpPr>
        <p:pic>
          <p:nvPicPr>
            <p:cNvPr id="100367" name="Picture 1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11413" y="1452563"/>
              <a:ext cx="4679950" cy="2047875"/>
            </a:xfrm>
            <a:prstGeom prst="rect">
              <a:avLst/>
            </a:prstGeom>
            <a:noFill/>
          </p:spPr>
        </p:pic>
        <p:sp>
          <p:nvSpPr>
            <p:cNvPr id="100369" name="Rectangle 17"/>
            <p:cNvSpPr>
              <a:spLocks noChangeArrowheads="1"/>
            </p:cNvSpPr>
            <p:nvPr/>
          </p:nvSpPr>
          <p:spPr bwMode="auto">
            <a:xfrm>
              <a:off x="2555875" y="3540125"/>
              <a:ext cx="444182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s-ES" sz="1200" b="1" dirty="0">
                  <a:cs typeface="Times New Roman" pitchFamily="18" charset="0"/>
                </a:rPr>
                <a:t>Fig. 5.</a:t>
              </a:r>
              <a:r>
                <a:rPr lang="es-ES" sz="1200" dirty="0">
                  <a:cs typeface="Times New Roman" pitchFamily="18" charset="0"/>
                </a:rPr>
                <a:t> Diagrama simplificado del la topología h</a:t>
              </a:r>
              <a:r>
                <a:rPr lang="es-ES" sz="1200" dirty="0"/>
                <a:t>í</a:t>
              </a:r>
              <a:r>
                <a:rPr lang="es-ES" sz="1200" dirty="0">
                  <a:cs typeface="Times New Roman" pitchFamily="18" charset="0"/>
                </a:rPr>
                <a:t>brida tipo serie.</a:t>
              </a:r>
              <a:endParaRPr lang="es-ES" sz="1200" dirty="0"/>
            </a:p>
            <a:p>
              <a:pPr eaLnBrk="0" hangingPunct="0"/>
              <a:endParaRPr lang="es-ES" sz="1200" dirty="0"/>
            </a:p>
          </p:txBody>
        </p:sp>
      </p:grpSp>
      <p:grpSp>
        <p:nvGrpSpPr>
          <p:cNvPr id="18" name="17 Grupo"/>
          <p:cNvGrpSpPr/>
          <p:nvPr/>
        </p:nvGrpSpPr>
        <p:grpSpPr>
          <a:xfrm>
            <a:off x="2411760" y="3933056"/>
            <a:ext cx="4694237" cy="2722909"/>
            <a:chOff x="2411760" y="3933056"/>
            <a:chExt cx="4694237" cy="2722909"/>
          </a:xfrm>
        </p:grpSpPr>
        <p:pic>
          <p:nvPicPr>
            <p:cNvPr id="100366" name="Picture 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555776" y="3933056"/>
              <a:ext cx="4392612" cy="2449512"/>
            </a:xfrm>
            <a:prstGeom prst="rect">
              <a:avLst/>
            </a:prstGeom>
            <a:noFill/>
          </p:spPr>
        </p:pic>
        <p:sp>
          <p:nvSpPr>
            <p:cNvPr id="100370" name="Rectangle 18"/>
            <p:cNvSpPr>
              <a:spLocks noChangeArrowheads="1"/>
            </p:cNvSpPr>
            <p:nvPr/>
          </p:nvSpPr>
          <p:spPr bwMode="auto">
            <a:xfrm>
              <a:off x="2411760" y="6381328"/>
              <a:ext cx="4694237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s-ES" sz="1200" b="1" dirty="0">
                  <a:cs typeface="Times New Roman" pitchFamily="18" charset="0"/>
                </a:rPr>
                <a:t>Fig. 6.</a:t>
              </a:r>
              <a:r>
                <a:rPr lang="es-ES" sz="1200" dirty="0">
                  <a:cs typeface="Times New Roman" pitchFamily="18" charset="0"/>
                </a:rPr>
                <a:t> Diagrama simplificado del la topología h</a:t>
              </a:r>
              <a:r>
                <a:rPr lang="es-ES" sz="1200" dirty="0"/>
                <a:t>í</a:t>
              </a:r>
              <a:r>
                <a:rPr lang="es-ES" sz="1200" dirty="0">
                  <a:cs typeface="Times New Roman" pitchFamily="18" charset="0"/>
                </a:rPr>
                <a:t>brida tipo paralelo.</a:t>
              </a:r>
              <a:r>
                <a:rPr lang="es-ES" sz="1200" dirty="0"/>
                <a:t> </a:t>
              </a:r>
            </a:p>
          </p:txBody>
        </p:sp>
      </p:grpSp>
      <p:sp>
        <p:nvSpPr>
          <p:cNvPr id="16" name="2 Título"/>
          <p:cNvSpPr txBox="1">
            <a:spLocks/>
          </p:cNvSpPr>
          <p:nvPr/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 Híbrido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9" name="Rectangle 13"/>
          <p:cNvSpPr>
            <a:spLocks noChangeArrowheads="1"/>
          </p:cNvSpPr>
          <p:nvPr/>
        </p:nvSpPr>
        <p:spPr bwMode="auto">
          <a:xfrm>
            <a:off x="0" y="56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01393" name="Rectangle 17"/>
          <p:cNvSpPr>
            <a:spLocks noChangeArrowheads="1"/>
          </p:cNvSpPr>
          <p:nvPr/>
        </p:nvSpPr>
        <p:spPr bwMode="auto">
          <a:xfrm>
            <a:off x="0" y="219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grpSp>
        <p:nvGrpSpPr>
          <p:cNvPr id="18" name="17 Grupo"/>
          <p:cNvGrpSpPr/>
          <p:nvPr/>
        </p:nvGrpSpPr>
        <p:grpSpPr>
          <a:xfrm>
            <a:off x="2127250" y="1270000"/>
            <a:ext cx="4887913" cy="2505075"/>
            <a:chOff x="2127250" y="1270000"/>
            <a:chExt cx="4887913" cy="2505075"/>
          </a:xfrm>
        </p:grpSpPr>
        <p:pic>
          <p:nvPicPr>
            <p:cNvPr id="101392" name="Picture 1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85988" y="1270000"/>
              <a:ext cx="4762500" cy="2209800"/>
            </a:xfrm>
            <a:prstGeom prst="rect">
              <a:avLst/>
            </a:prstGeom>
            <a:noFill/>
          </p:spPr>
        </p:pic>
        <p:sp>
          <p:nvSpPr>
            <p:cNvPr id="101394" name="Rectangle 18"/>
            <p:cNvSpPr>
              <a:spLocks noChangeArrowheads="1"/>
            </p:cNvSpPr>
            <p:nvPr/>
          </p:nvSpPr>
          <p:spPr bwMode="auto">
            <a:xfrm>
              <a:off x="2127250" y="3500438"/>
              <a:ext cx="4887913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s-ES" sz="1200" b="1">
                  <a:cs typeface="Times New Roman" pitchFamily="18" charset="0"/>
                </a:rPr>
                <a:t>Fig. 7.</a:t>
              </a:r>
              <a:r>
                <a:rPr lang="es-ES" sz="1200">
                  <a:cs typeface="Times New Roman" pitchFamily="18" charset="0"/>
                </a:rPr>
                <a:t> Diagrama simplificado del la topología hibrida sobre el camino.</a:t>
              </a:r>
              <a:endParaRPr lang="es-ES" sz="1200"/>
            </a:p>
          </p:txBody>
        </p:sp>
      </p:grpSp>
      <p:grpSp>
        <p:nvGrpSpPr>
          <p:cNvPr id="19" name="18 Grupo"/>
          <p:cNvGrpSpPr/>
          <p:nvPr/>
        </p:nvGrpSpPr>
        <p:grpSpPr>
          <a:xfrm>
            <a:off x="2123728" y="4005064"/>
            <a:ext cx="4995416" cy="2650902"/>
            <a:chOff x="2123728" y="4005064"/>
            <a:chExt cx="4995416" cy="2650902"/>
          </a:xfrm>
        </p:grpSpPr>
        <p:pic>
          <p:nvPicPr>
            <p:cNvPr id="101395" name="Picture 1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3728" y="4005064"/>
              <a:ext cx="4967287" cy="2303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396" name="Rectangle 20"/>
            <p:cNvSpPr>
              <a:spLocks noChangeArrowheads="1"/>
            </p:cNvSpPr>
            <p:nvPr/>
          </p:nvSpPr>
          <p:spPr bwMode="auto">
            <a:xfrm>
              <a:off x="2267744" y="6381328"/>
              <a:ext cx="4851400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s-ES" sz="1200" b="1" dirty="0">
                  <a:cs typeface="Times New Roman" pitchFamily="18" charset="0"/>
                </a:rPr>
                <a:t>Fig. 8.</a:t>
              </a:r>
              <a:r>
                <a:rPr lang="es-ES" sz="1200" dirty="0">
                  <a:cs typeface="Times New Roman" pitchFamily="18" charset="0"/>
                </a:rPr>
                <a:t> Diagrama simplificado del la topología hibrida paralelo </a:t>
              </a:r>
              <a:r>
                <a:rPr lang="es-ES" sz="1200" dirty="0" err="1">
                  <a:cs typeface="Times New Roman" pitchFamily="18" charset="0"/>
                </a:rPr>
                <a:t>plug</a:t>
              </a:r>
              <a:r>
                <a:rPr lang="es-ES" sz="1200" dirty="0">
                  <a:cs typeface="Times New Roman" pitchFamily="18" charset="0"/>
                </a:rPr>
                <a:t>-in.</a:t>
              </a:r>
              <a:endParaRPr lang="es-ES" sz="1200" dirty="0"/>
            </a:p>
          </p:txBody>
        </p:sp>
      </p:grpSp>
      <p:sp>
        <p:nvSpPr>
          <p:cNvPr id="17" name="2 Título"/>
          <p:cNvSpPr txBox="1">
            <a:spLocks/>
          </p:cNvSpPr>
          <p:nvPr/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 Híbrido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Hacia lo eléctrico</a:t>
            </a:r>
            <a:endParaRPr lang="es-MX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472608" cy="444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683568" y="2996952"/>
          <a:ext cx="7273925" cy="3095625"/>
        </p:xfrm>
        <a:graphic>
          <a:graphicData uri="http://schemas.openxmlformats.org/presentationml/2006/ole">
            <p:oleObj spid="_x0000_s3074" r:id="rId3" imgW="5177028" imgH="2337816" progId="">
              <p:embed/>
            </p:oleObj>
          </a:graphicData>
        </a:graphic>
      </p:graphicFrame>
      <p:pic>
        <p:nvPicPr>
          <p:cNvPr id="6153" name="Picture 9" descr="i_hybridhisto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052736"/>
            <a:ext cx="266382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4139952" y="2420888"/>
            <a:ext cx="576262" cy="431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07950" y="39163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87400" y="2230438"/>
            <a:ext cx="2362200" cy="4006850"/>
            <a:chOff x="480" y="1104"/>
            <a:chExt cx="1488" cy="2640"/>
          </a:xfrm>
        </p:grpSpPr>
        <p:pic>
          <p:nvPicPr>
            <p:cNvPr id="7181" name="Picture 13" descr="z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" y="2496"/>
              <a:ext cx="720" cy="490"/>
            </a:xfrm>
            <a:prstGeom prst="rect">
              <a:avLst/>
            </a:prstGeom>
            <a:noFill/>
          </p:spPr>
        </p:pic>
        <p:pic>
          <p:nvPicPr>
            <p:cNvPr id="7182" name="Picture 14" descr="solar-cell-intro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32" y="1296"/>
              <a:ext cx="612" cy="459"/>
            </a:xfrm>
            <a:prstGeom prst="rect">
              <a:avLst/>
            </a:prstGeom>
            <a:noFill/>
          </p:spPr>
        </p:pic>
        <p:pic>
          <p:nvPicPr>
            <p:cNvPr id="7183" name="Picture 15" descr="how_diagram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80" y="1968"/>
              <a:ext cx="1104" cy="437"/>
            </a:xfrm>
            <a:prstGeom prst="rect">
              <a:avLst/>
            </a:prstGeom>
            <a:noFill/>
          </p:spPr>
        </p:pic>
        <p:sp>
          <p:nvSpPr>
            <p:cNvPr id="7184" name="AutoShape 16"/>
            <p:cNvSpPr>
              <a:spLocks/>
            </p:cNvSpPr>
            <p:nvPr/>
          </p:nvSpPr>
          <p:spPr bwMode="auto">
            <a:xfrm>
              <a:off x="1392" y="1104"/>
              <a:ext cx="576" cy="2640"/>
            </a:xfrm>
            <a:prstGeom prst="rightBrace">
              <a:avLst>
                <a:gd name="adj1" fmla="val 38194"/>
                <a:gd name="adj2" fmla="val 50000"/>
              </a:avLst>
            </a:prstGeom>
            <a:noFill/>
            <a:ln w="76200">
              <a:solidFill>
                <a:schemeClr val="accent6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es-MX"/>
            </a:p>
          </p:txBody>
        </p:sp>
        <p:pic>
          <p:nvPicPr>
            <p:cNvPr id="7185" name="Picture 17" descr="99303_122020048998_ExhibitPic_thumb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34" y="3111"/>
              <a:ext cx="610" cy="537"/>
            </a:xfrm>
            <a:prstGeom prst="rect">
              <a:avLst/>
            </a:prstGeom>
            <a:noFill/>
          </p:spPr>
        </p:pic>
      </p:grp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3911600" y="2198688"/>
            <a:ext cx="3886200" cy="1600200"/>
            <a:chOff x="2448" y="1200"/>
            <a:chExt cx="2448" cy="1008"/>
          </a:xfrm>
        </p:grpSpPr>
        <p:sp>
          <p:nvSpPr>
            <p:cNvPr id="7187" name="Rectangle 19"/>
            <p:cNvSpPr>
              <a:spLocks noChangeArrowheads="1"/>
            </p:cNvSpPr>
            <p:nvPr/>
          </p:nvSpPr>
          <p:spPr bwMode="auto">
            <a:xfrm>
              <a:off x="3504" y="1200"/>
              <a:ext cx="139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457200" indent="-457200" eaLnBrk="0" hangingPunct="0">
                <a:buFont typeface="Wingdings" pitchFamily="2" charset="2"/>
                <a:buAutoNum type="arabicPeriod"/>
              </a:pPr>
              <a:r>
                <a:rPr lang="en-US" altLang="zh-CN" sz="2000" b="1" dirty="0" err="1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Aislado</a:t>
              </a:r>
              <a:endParaRPr lang="en-US" altLang="zh-CN" sz="2000" b="1" dirty="0">
                <a:solidFill>
                  <a:schemeClr val="accent6">
                    <a:lumMod val="75000"/>
                  </a:schemeClr>
                </a:solidFill>
                <a:ea typeface="宋体" pitchFamily="2" charset="-122"/>
                <a:cs typeface="Arial" pitchFamily="34" charset="0"/>
              </a:endParaRPr>
            </a:p>
            <a:p>
              <a:pPr marL="457200" indent="-457200" eaLnBrk="0" hangingPunct="0">
                <a:buFont typeface="Wingdings" pitchFamily="2" charset="2"/>
                <a:buAutoNum type="arabicPeriod"/>
              </a:pPr>
              <a:r>
                <a:rPr lang="en-US" altLang="zh-CN" sz="2000" b="1" dirty="0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No-</a:t>
              </a:r>
              <a:r>
                <a:rPr lang="en-US" altLang="zh-CN" sz="2000" b="1" dirty="0" err="1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aislado</a:t>
              </a:r>
              <a:endParaRPr lang="en-US" altLang="zh-CN" sz="2000" b="1" dirty="0">
                <a:solidFill>
                  <a:schemeClr val="accent6">
                    <a:lumMod val="75000"/>
                  </a:schemeClr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188" name="AutoShape 20"/>
            <p:cNvSpPr>
              <a:spLocks/>
            </p:cNvSpPr>
            <p:nvPr/>
          </p:nvSpPr>
          <p:spPr bwMode="auto">
            <a:xfrm>
              <a:off x="3360" y="1200"/>
              <a:ext cx="240" cy="480"/>
            </a:xfrm>
            <a:prstGeom prst="leftBrace">
              <a:avLst>
                <a:gd name="adj1" fmla="val 1666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>
              <a:off x="2448" y="1440"/>
              <a:ext cx="0" cy="768"/>
            </a:xfrm>
            <a:prstGeom prst="line">
              <a:avLst/>
            </a:prstGeom>
            <a:noFill/>
            <a:ln w="101600">
              <a:solidFill>
                <a:schemeClr val="accent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MX"/>
            </a:p>
          </p:txBody>
        </p:sp>
        <p:sp>
          <p:nvSpPr>
            <p:cNvPr id="7190" name="Line 22"/>
            <p:cNvSpPr>
              <a:spLocks noChangeShapeType="1"/>
            </p:cNvSpPr>
            <p:nvPr/>
          </p:nvSpPr>
          <p:spPr bwMode="auto">
            <a:xfrm flipH="1">
              <a:off x="2448" y="1440"/>
              <a:ext cx="912" cy="0"/>
            </a:xfrm>
            <a:prstGeom prst="line">
              <a:avLst/>
            </a:prstGeom>
            <a:noFill/>
            <a:ln w="101600">
              <a:solidFill>
                <a:schemeClr val="accent6"/>
              </a:solidFill>
              <a:round/>
              <a:headEnd/>
              <a:tailEnd type="oval" w="med" len="med"/>
            </a:ln>
            <a:effectLst/>
          </p:spPr>
          <p:txBody>
            <a:bodyPr/>
            <a:lstStyle/>
            <a:p>
              <a:endParaRPr lang="es-MX"/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5688013" y="4867275"/>
            <a:ext cx="3563937" cy="1311275"/>
            <a:chOff x="3515" y="2798"/>
            <a:chExt cx="2245" cy="826"/>
          </a:xfrm>
        </p:grpSpPr>
        <p:sp>
          <p:nvSpPr>
            <p:cNvPr id="7192" name="Rectangle 24"/>
            <p:cNvSpPr>
              <a:spLocks noChangeArrowheads="1"/>
            </p:cNvSpPr>
            <p:nvPr/>
          </p:nvSpPr>
          <p:spPr bwMode="auto">
            <a:xfrm>
              <a:off x="4032" y="2798"/>
              <a:ext cx="1728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457200" indent="-457200" eaLnBrk="0" hangingPunct="0">
                <a:buFont typeface="Wingdings" pitchFamily="2" charset="2"/>
                <a:buAutoNum type="arabicPeriod"/>
              </a:pPr>
              <a:r>
                <a:rPr lang="es-ES" altLang="zh-CN" sz="2000" b="1" dirty="0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VSI</a:t>
              </a:r>
            </a:p>
            <a:p>
              <a:pPr marL="457200" indent="-457200" eaLnBrk="0" hangingPunct="0">
                <a:buFont typeface="Wingdings" pitchFamily="2" charset="2"/>
                <a:buAutoNum type="arabicPeriod"/>
              </a:pPr>
              <a:r>
                <a:rPr lang="es-ES" altLang="zh-CN" sz="2000" b="1" dirty="0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Resonante</a:t>
              </a:r>
            </a:p>
            <a:p>
              <a:pPr marL="457200" indent="-457200" eaLnBrk="0" hangingPunct="0">
                <a:buFont typeface="Wingdings" pitchFamily="2" charset="2"/>
                <a:buAutoNum type="arabicPeriod"/>
              </a:pPr>
              <a:r>
                <a:rPr lang="es-ES" altLang="zh-CN" sz="2000" b="1" dirty="0">
                  <a:solidFill>
                    <a:schemeClr val="accent6">
                      <a:lumMod val="75000"/>
                    </a:schemeClr>
                  </a:solidFill>
                  <a:ea typeface="宋体" pitchFamily="2" charset="-122"/>
                  <a:cs typeface="Arial" pitchFamily="34" charset="0"/>
                </a:rPr>
                <a:t>Conmutación Suave</a:t>
              </a:r>
            </a:p>
          </p:txBody>
        </p:sp>
        <p:sp>
          <p:nvSpPr>
            <p:cNvPr id="7193" name="AutoShape 25"/>
            <p:cNvSpPr>
              <a:spLocks/>
            </p:cNvSpPr>
            <p:nvPr/>
          </p:nvSpPr>
          <p:spPr bwMode="auto">
            <a:xfrm>
              <a:off x="3888" y="2798"/>
              <a:ext cx="240" cy="672"/>
            </a:xfrm>
            <a:prstGeom prst="leftBrace">
              <a:avLst>
                <a:gd name="adj1" fmla="val 2333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MX"/>
            </a:p>
          </p:txBody>
        </p:sp>
        <p:sp>
          <p:nvSpPr>
            <p:cNvPr id="7194" name="Line 26"/>
            <p:cNvSpPr>
              <a:spLocks noChangeShapeType="1"/>
            </p:cNvSpPr>
            <p:nvPr/>
          </p:nvSpPr>
          <p:spPr bwMode="auto">
            <a:xfrm flipH="1" flipV="1">
              <a:off x="3515" y="3113"/>
              <a:ext cx="363" cy="136"/>
            </a:xfrm>
            <a:prstGeom prst="line">
              <a:avLst/>
            </a:prstGeom>
            <a:noFill/>
            <a:ln w="101600">
              <a:solidFill>
                <a:schemeClr val="accent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s-MX"/>
            </a:p>
          </p:txBody>
        </p:sp>
      </p:grpSp>
      <p:graphicFrame>
        <p:nvGraphicFramePr>
          <p:cNvPr id="7199" name="Object 31"/>
          <p:cNvGraphicFramePr>
            <a:graphicFrameLocks noChangeAspect="1"/>
          </p:cNvGraphicFramePr>
          <p:nvPr/>
        </p:nvGraphicFramePr>
        <p:xfrm>
          <a:off x="3024188" y="3854450"/>
          <a:ext cx="2735262" cy="1651000"/>
        </p:xfrm>
        <a:graphic>
          <a:graphicData uri="http://schemas.openxmlformats.org/presentationml/2006/ole">
            <p:oleObj spid="_x0000_s4098" name="Visio" r:id="rId7" imgW="3806190" imgH="1195121" progId="">
              <p:embed/>
            </p:oleObj>
          </a:graphicData>
        </a:graphic>
      </p:graphicFrame>
      <p:sp>
        <p:nvSpPr>
          <p:cNvPr id="29" name="28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Esquema de Propulsión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s-MX" dirty="0" smtClean="0"/>
              <a:t>Introducción</a:t>
            </a:r>
          </a:p>
          <a:p>
            <a:r>
              <a:rPr lang="es-MX" dirty="0" smtClean="0"/>
              <a:t>Concepto más eléctrico y esquemas híbridos</a:t>
            </a:r>
          </a:p>
          <a:p>
            <a:r>
              <a:rPr lang="es-MX" dirty="0" smtClean="0"/>
              <a:t>Topologías Híbridas más usadas </a:t>
            </a:r>
          </a:p>
          <a:p>
            <a:r>
              <a:rPr lang="es-MX" dirty="0" smtClean="0"/>
              <a:t>Convertidores más comunes en vehículos eléctricos e híbridos</a:t>
            </a:r>
          </a:p>
          <a:p>
            <a:r>
              <a:rPr lang="es-MX" dirty="0" smtClean="0"/>
              <a:t>Diseño de un vehículo eléctrico. Vehículo Sedán</a:t>
            </a:r>
          </a:p>
          <a:p>
            <a:r>
              <a:rPr lang="es-MX" dirty="0" smtClean="0"/>
              <a:t>Otras estructuras híbridas eléctricas de propulsión de vehículos.</a:t>
            </a:r>
          </a:p>
          <a:p>
            <a:r>
              <a:rPr lang="es-MX" dirty="0" smtClean="0"/>
              <a:t>Trenes y Aviones Eléctricos</a:t>
            </a:r>
          </a:p>
          <a:p>
            <a:r>
              <a:rPr lang="es-MX" dirty="0" smtClean="0"/>
              <a:t>¿Qué es más caro? Costos a Futuro</a:t>
            </a:r>
          </a:p>
          <a:p>
            <a:r>
              <a:rPr lang="es-MX" dirty="0" smtClean="0"/>
              <a:t>Conclusiones</a:t>
            </a:r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Contenido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107950" y="39163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8221" name="Text Box 29"/>
          <p:cNvSpPr txBox="1">
            <a:spLocks noChangeArrowheads="1"/>
          </p:cNvSpPr>
          <p:nvPr/>
        </p:nvSpPr>
        <p:spPr bwMode="auto">
          <a:xfrm>
            <a:off x="1476375" y="1971675"/>
            <a:ext cx="23749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609600" indent="-609600" algn="just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s-MX" b="1"/>
              <a:t>Convertidor Boost</a:t>
            </a:r>
          </a:p>
        </p:txBody>
      </p:sp>
      <p:pic>
        <p:nvPicPr>
          <p:cNvPr id="8222" name="Picture 30" descr="bst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2547938"/>
            <a:ext cx="26638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31" descr="bs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405063"/>
            <a:ext cx="1944687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5364163" y="1971675"/>
            <a:ext cx="30241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609600" indent="-609600" algn="just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s-MX" b="1"/>
              <a:t>Convertidor Buck/Boost</a:t>
            </a: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2843213" y="4060825"/>
            <a:ext cx="3529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609600" indent="-609600"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s-MX" b="1"/>
              <a:t>Convertidor Boost Interleaved</a:t>
            </a:r>
          </a:p>
        </p:txBody>
      </p:sp>
      <p:pic>
        <p:nvPicPr>
          <p:cNvPr id="8226" name="Picture 34" descr="bst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4421188"/>
            <a:ext cx="3132138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7" name="Picture 35" descr="bst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825" y="4421188"/>
            <a:ext cx="3205163" cy="175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6516688" y="6076950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/>
              <a:t>Bidireccional</a:t>
            </a:r>
          </a:p>
        </p:txBody>
      </p:sp>
      <p:sp>
        <p:nvSpPr>
          <p:cNvPr id="16" name="15 Título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265238"/>
          </a:xfrm>
        </p:spPr>
        <p:txBody>
          <a:bodyPr/>
          <a:lstStyle/>
          <a:p>
            <a:r>
              <a:rPr lang="es-MX" dirty="0" smtClean="0"/>
              <a:t>Tipos de convertidores DC/DC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107950" y="3916363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1187450" y="1901825"/>
            <a:ext cx="72739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marL="609600" indent="-609600" algn="ctr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es-MX" b="1"/>
              <a:t>Convertidor de medio puente y puente completo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755650" y="3702050"/>
            <a:ext cx="36718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1400" b="1"/>
              <a:t>Convertidor Unidireccional  puente completo</a:t>
            </a:r>
          </a:p>
        </p:txBody>
      </p:sp>
      <p:pic>
        <p:nvPicPr>
          <p:cNvPr id="9234" name="Picture 18" descr="bs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0475" y="2335213"/>
            <a:ext cx="2519363" cy="144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5" name="Picture 19" descr="bst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263" y="2335213"/>
            <a:ext cx="3097212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4645025" y="3689350"/>
            <a:ext cx="4248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400" b="1"/>
              <a:t>Convertidor Dual Bi-direccional  de puente completo</a:t>
            </a:r>
          </a:p>
        </p:txBody>
      </p:sp>
      <p:pic>
        <p:nvPicPr>
          <p:cNvPr id="9237" name="Picture 21" descr="bst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113" y="4217988"/>
            <a:ext cx="3311525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22" descr="bst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4278313"/>
            <a:ext cx="3313112" cy="147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116013" y="5791200"/>
            <a:ext cx="2590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1400" b="1"/>
              <a:t>Convertidor dual Bidireccional de medio puente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4716463" y="5791200"/>
            <a:ext cx="42481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400" b="1"/>
              <a:t>Convertidor resonante-serie de puente completo</a:t>
            </a:r>
          </a:p>
        </p:txBody>
      </p:sp>
      <p:sp>
        <p:nvSpPr>
          <p:cNvPr id="18" name="15 Título"/>
          <p:cNvSpPr txBox="1">
            <a:spLocks/>
          </p:cNvSpPr>
          <p:nvPr/>
        </p:nvSpPr>
        <p:spPr>
          <a:xfrm>
            <a:off x="395536" y="332656"/>
            <a:ext cx="8229600" cy="1265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Tipos de convertidores DC/DC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852936"/>
            <a:ext cx="7772400" cy="1362075"/>
          </a:xfrm>
        </p:spPr>
        <p:txBody>
          <a:bodyPr>
            <a:normAutofit/>
          </a:bodyPr>
          <a:lstStyle/>
          <a:p>
            <a:r>
              <a:rPr lang="es-MX" dirty="0" smtClean="0"/>
              <a:t>Diseño de un vehículo eléctrico. </a:t>
            </a:r>
            <a:r>
              <a:rPr lang="es-MX" smtClean="0"/>
              <a:t>Vehículo Sedán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Citroen</a:t>
            </a:r>
            <a:r>
              <a:rPr lang="es-MX" dirty="0" smtClean="0"/>
              <a:t> Berlingo</a:t>
            </a:r>
            <a:endParaRPr lang="es-MX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4"/>
            <a:ext cx="8643796" cy="4540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citroenberlin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84984"/>
            <a:ext cx="3075339" cy="17388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Esquema Indirecto de Propulsión</a:t>
            </a:r>
            <a:endParaRPr lang="es-MX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60848"/>
            <a:ext cx="81629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Supercapacitores</a:t>
            </a:r>
            <a:r>
              <a:rPr lang="es-MX" dirty="0" smtClean="0"/>
              <a:t> vs Baterías</a:t>
            </a:r>
            <a:endParaRPr lang="es-MX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76872"/>
            <a:ext cx="66770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Celdas de Combustible</a:t>
            </a:r>
            <a:endParaRPr lang="es-MX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204864"/>
            <a:ext cx="578167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/>
          <a:lstStyle/>
          <a:p>
            <a:r>
              <a:rPr lang="es-MX" dirty="0" smtClean="0"/>
              <a:t>Velocidad constante de 110 Km, pendiente 5%</a:t>
            </a:r>
            <a:endParaRPr lang="es-MX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Restricciones de Desempeño: A) </a:t>
            </a:r>
            <a:r>
              <a:rPr lang="es-MX" dirty="0" err="1" smtClean="0"/>
              <a:t>Gradeability</a:t>
            </a:r>
            <a:r>
              <a:rPr lang="es-MX" dirty="0" smtClean="0"/>
              <a:t> </a:t>
            </a:r>
            <a:endParaRPr lang="es-MX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3356992"/>
            <a:ext cx="56959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36712"/>
          </a:xfrm>
        </p:spPr>
        <p:txBody>
          <a:bodyPr/>
          <a:lstStyle/>
          <a:p>
            <a:r>
              <a:rPr lang="es-MX" dirty="0" smtClean="0"/>
              <a:t>Potencias correspondientes a tiempos de aceleración.</a:t>
            </a:r>
            <a:endParaRPr lang="es-MX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Restricciones de Desempeño: B) 0-100Km/h Aceleración máxima</a:t>
            </a:r>
            <a:endParaRPr lang="es-MX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924944"/>
            <a:ext cx="75723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Regiones factibles. </a:t>
            </a:r>
            <a:r>
              <a:rPr lang="es-MX" dirty="0" err="1" smtClean="0"/>
              <a:t>Baterias</a:t>
            </a:r>
            <a:endParaRPr lang="es-MX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72816"/>
            <a:ext cx="6624736" cy="483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41" name="Rectangle 17"/>
          <p:cNvSpPr>
            <a:spLocks noChangeArrowheads="1"/>
          </p:cNvSpPr>
          <p:nvPr/>
        </p:nvSpPr>
        <p:spPr bwMode="auto">
          <a:xfrm>
            <a:off x="0" y="2198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03444" name="Rectangle 20"/>
          <p:cNvSpPr>
            <a:spLocks noChangeArrowheads="1"/>
          </p:cNvSpPr>
          <p:nvPr/>
        </p:nvSpPr>
        <p:spPr bwMode="auto">
          <a:xfrm>
            <a:off x="0" y="217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grpSp>
        <p:nvGrpSpPr>
          <p:cNvPr id="11" name="10 Grupo"/>
          <p:cNvGrpSpPr/>
          <p:nvPr/>
        </p:nvGrpSpPr>
        <p:grpSpPr>
          <a:xfrm>
            <a:off x="755650" y="3933825"/>
            <a:ext cx="6908800" cy="2646363"/>
            <a:chOff x="755650" y="3933825"/>
            <a:chExt cx="6908800" cy="2646363"/>
          </a:xfrm>
        </p:grpSpPr>
        <p:sp>
          <p:nvSpPr>
            <p:cNvPr id="103437" name="Rectangle 13"/>
            <p:cNvSpPr>
              <a:spLocks noChangeArrowheads="1"/>
            </p:cNvSpPr>
            <p:nvPr/>
          </p:nvSpPr>
          <p:spPr bwMode="auto">
            <a:xfrm>
              <a:off x="755650" y="6122988"/>
              <a:ext cx="14398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r>
                <a:rPr lang="es-ES" sz="1200" baseline="30000"/>
                <a:t>2</a:t>
              </a:r>
              <a:r>
                <a:rPr lang="es-ES" sz="1200"/>
                <a:t> Centro Mario Molina, 2007.</a:t>
              </a:r>
            </a:p>
          </p:txBody>
        </p:sp>
        <p:sp>
          <p:nvSpPr>
            <p:cNvPr id="103442" name="Rectangle 18"/>
            <p:cNvSpPr>
              <a:spLocks noChangeArrowheads="1"/>
            </p:cNvSpPr>
            <p:nvPr/>
          </p:nvSpPr>
          <p:spPr bwMode="auto">
            <a:xfrm>
              <a:off x="2451100" y="6237288"/>
              <a:ext cx="4784725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s-ES" sz="1200" b="1">
                  <a:ea typeface="Times New Roman" pitchFamily="18" charset="0"/>
                  <a:cs typeface="Arial" charset="0"/>
                </a:rPr>
                <a:t>Fig. 2.</a:t>
              </a:r>
              <a:r>
                <a:rPr lang="es-ES" sz="1200">
                  <a:ea typeface="Times New Roman" pitchFamily="18" charset="0"/>
                  <a:cs typeface="Arial" charset="0"/>
                </a:rPr>
                <a:t> Consumo de diesel a nivel nacional en el periodo 1994-2020.</a:t>
              </a:r>
            </a:p>
          </p:txBody>
        </p:sp>
        <p:pic>
          <p:nvPicPr>
            <p:cNvPr id="103443" name="Picture 19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124075" y="3933825"/>
              <a:ext cx="5540375" cy="2247900"/>
            </a:xfrm>
            <a:prstGeom prst="rect">
              <a:avLst/>
            </a:prstGeom>
            <a:noFill/>
          </p:spPr>
        </p:pic>
      </p:grpSp>
      <p:grpSp>
        <p:nvGrpSpPr>
          <p:cNvPr id="10" name="9 Grupo"/>
          <p:cNvGrpSpPr/>
          <p:nvPr/>
        </p:nvGrpSpPr>
        <p:grpSpPr>
          <a:xfrm>
            <a:off x="2124075" y="1341438"/>
            <a:ext cx="5472113" cy="2578100"/>
            <a:chOff x="2124075" y="1341438"/>
            <a:chExt cx="5472113" cy="2578100"/>
          </a:xfrm>
        </p:grpSpPr>
        <p:pic>
          <p:nvPicPr>
            <p:cNvPr id="103440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24075" y="1341438"/>
              <a:ext cx="5472113" cy="2232025"/>
            </a:xfrm>
            <a:prstGeom prst="rect">
              <a:avLst/>
            </a:prstGeom>
            <a:noFill/>
          </p:spPr>
        </p:pic>
        <p:sp>
          <p:nvSpPr>
            <p:cNvPr id="103445" name="Rectangle 21"/>
            <p:cNvSpPr>
              <a:spLocks noChangeArrowheads="1"/>
            </p:cNvSpPr>
            <p:nvPr/>
          </p:nvSpPr>
          <p:spPr bwMode="auto">
            <a:xfrm>
              <a:off x="2268538" y="3644900"/>
              <a:ext cx="49958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es-ES" sz="1200" b="1">
                  <a:cs typeface="Times New Roman" pitchFamily="18" charset="0"/>
                </a:rPr>
                <a:t>Fig. 1.</a:t>
              </a:r>
              <a:r>
                <a:rPr lang="es-ES" sz="1200">
                  <a:cs typeface="Times New Roman" pitchFamily="18" charset="0"/>
                </a:rPr>
                <a:t> Consumo de gasolina a nivel nacional en el periodo 1994-2020.</a:t>
              </a:r>
              <a:r>
                <a:rPr lang="es-ES" sz="1200"/>
                <a:t> </a:t>
              </a:r>
            </a:p>
          </p:txBody>
        </p:sp>
      </p:grpSp>
      <p:sp>
        <p:nvSpPr>
          <p:cNvPr id="19" name="2 Título"/>
          <p:cNvSpPr txBox="1">
            <a:spLocks/>
          </p:cNvSpPr>
          <p:nvPr/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Lo que nos motiva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Regiones Factibles. </a:t>
            </a:r>
            <a:r>
              <a:rPr lang="es-MX" dirty="0" err="1" smtClean="0"/>
              <a:t>Supercapacitores</a:t>
            </a:r>
            <a:endParaRPr lang="es-MX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95325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467544" y="2492896"/>
            <a:ext cx="7772400" cy="2448272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Efecto del ciclo de Manejo en el Dimensionamiento del Sistema de Almacenamiento de Energía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Ciclos de manejo:</a:t>
            </a:r>
            <a:endParaRPr lang="es-MX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331992" cy="3810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Consumo de Hidrógeno</a:t>
            </a:r>
            <a:endParaRPr lang="es-MX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556792"/>
            <a:ext cx="5976664" cy="4330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6021288"/>
            <a:ext cx="7962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Consumo de Hidrógeno. Baterías</a:t>
            </a:r>
            <a:endParaRPr lang="es-MX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00808"/>
            <a:ext cx="5976664" cy="4936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Consumo de Hidrógeno. Súper capacitores</a:t>
            </a:r>
            <a:endParaRPr lang="es-MX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484784"/>
            <a:ext cx="61626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Ahorro de combustible. Baterías</a:t>
            </a:r>
            <a:endParaRPr lang="es-MX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31507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Ahorro de combustible. Súper capacitores</a:t>
            </a:r>
            <a:endParaRPr lang="es-MX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1436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Ahorro de combustible. Baterías</a:t>
            </a:r>
            <a:endParaRPr lang="es-MX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556792"/>
            <a:ext cx="6219825" cy="512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Ahorro de combustible. Súper capacitores</a:t>
            </a:r>
            <a:endParaRPr lang="es-MX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1150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9" name="Rectangle 11"/>
          <p:cNvSpPr>
            <a:spLocks noChangeArrowheads="1"/>
          </p:cNvSpPr>
          <p:nvPr/>
        </p:nvSpPr>
        <p:spPr bwMode="auto">
          <a:xfrm>
            <a:off x="755650" y="6122988"/>
            <a:ext cx="1439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s-ES" sz="1200" baseline="30000"/>
              <a:t>2</a:t>
            </a:r>
            <a:r>
              <a:rPr lang="es-ES" sz="1200"/>
              <a:t> Centro Mario Molina, 2007.</a:t>
            </a:r>
          </a:p>
        </p:txBody>
      </p:sp>
      <p:sp>
        <p:nvSpPr>
          <p:cNvPr id="104461" name="Rectangle 13"/>
          <p:cNvSpPr>
            <a:spLocks noChangeArrowheads="1"/>
          </p:cNvSpPr>
          <p:nvPr/>
        </p:nvSpPr>
        <p:spPr bwMode="auto">
          <a:xfrm>
            <a:off x="0" y="21986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04464" name="Rectangle 16"/>
          <p:cNvSpPr>
            <a:spLocks noChangeArrowheads="1"/>
          </p:cNvSpPr>
          <p:nvPr/>
        </p:nvSpPr>
        <p:spPr bwMode="auto">
          <a:xfrm>
            <a:off x="0" y="217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sp>
        <p:nvSpPr>
          <p:cNvPr id="104468" name="Rectangle 20"/>
          <p:cNvSpPr>
            <a:spLocks noChangeArrowheads="1"/>
          </p:cNvSpPr>
          <p:nvPr/>
        </p:nvSpPr>
        <p:spPr bwMode="auto">
          <a:xfrm>
            <a:off x="0" y="212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s-MX"/>
          </a:p>
        </p:txBody>
      </p:sp>
      <p:pic>
        <p:nvPicPr>
          <p:cNvPr id="104467" name="Picture 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484313"/>
            <a:ext cx="5484813" cy="2343150"/>
          </a:xfrm>
          <a:prstGeom prst="rect">
            <a:avLst/>
          </a:prstGeom>
          <a:noFill/>
        </p:spPr>
      </p:pic>
      <p:sp>
        <p:nvSpPr>
          <p:cNvPr id="104469" name="Rectangle 21"/>
          <p:cNvSpPr>
            <a:spLocks noChangeArrowheads="1"/>
          </p:cNvSpPr>
          <p:nvPr/>
        </p:nvSpPr>
        <p:spPr bwMode="auto">
          <a:xfrm>
            <a:off x="3276600" y="3933825"/>
            <a:ext cx="2814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s-ES" sz="1200" b="1">
                <a:cs typeface="Times New Roman" pitchFamily="18" charset="0"/>
              </a:rPr>
              <a:t>Fig. 3.</a:t>
            </a:r>
            <a:r>
              <a:rPr lang="es-ES" sz="1200">
                <a:cs typeface="Times New Roman" pitchFamily="18" charset="0"/>
              </a:rPr>
              <a:t> Proyección de la flota vehicular.</a:t>
            </a:r>
            <a:endParaRPr lang="es-ES" sz="1200"/>
          </a:p>
        </p:txBody>
      </p:sp>
      <p:sp>
        <p:nvSpPr>
          <p:cNvPr id="104471" name="Rectangle 23"/>
          <p:cNvSpPr>
            <a:spLocks noChangeArrowheads="1"/>
          </p:cNvSpPr>
          <p:nvPr/>
        </p:nvSpPr>
        <p:spPr bwMode="auto">
          <a:xfrm>
            <a:off x="900113" y="4398963"/>
            <a:ext cx="75612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s-ES"/>
              <a:t>De los datos reportados por el Centro Mario Molina (Fig. 1, 2 y 3), se espera que para el año 2020 en la Republica Mexicana circulen 41.2 millones de unidades, con un índice de motorización aproximado de 343 vehículos por cada mil habitantes.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Ahorro de combustible. Baterías</a:t>
            </a:r>
            <a:endParaRPr lang="es-MX" dirty="0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457950" cy="516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Ahorro de combustible. Súper capacitores</a:t>
            </a:r>
            <a:endParaRPr lang="es-MX" dirty="0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84784"/>
            <a:ext cx="62674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Ahorro de combustible. Baterías</a:t>
            </a:r>
            <a:endParaRPr lang="es-MX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556792"/>
            <a:ext cx="62865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Ahorro de combustible. Súper capacitores</a:t>
            </a:r>
            <a:endParaRPr lang="es-MX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61341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500063"/>
            <a:ext cx="50006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Diseño óptimo de Celda</a:t>
            </a:r>
            <a:endParaRPr lang="es-MX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276872"/>
            <a:ext cx="612457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362075"/>
          </a:xfrm>
        </p:spPr>
        <p:txBody>
          <a:bodyPr/>
          <a:lstStyle/>
          <a:p>
            <a:r>
              <a:rPr lang="es-MX" dirty="0" smtClean="0"/>
              <a:t>Otros Esquemas Híbridos Eléctricos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Incluyendo Energía Solar</a:t>
            </a:r>
            <a:endParaRPr lang="es-MX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420888"/>
            <a:ext cx="68199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Las Proporciones cambian… pero poco</a:t>
            </a:r>
            <a:endParaRPr lang="es-MX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59130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362075"/>
          </a:xfrm>
        </p:spPr>
        <p:txBody>
          <a:bodyPr/>
          <a:lstStyle/>
          <a:p>
            <a:r>
              <a:rPr lang="es-MX" dirty="0" smtClean="0"/>
              <a:t>El caso de un tren eléctrico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70" name="Picture 26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3211513"/>
            <a:ext cx="6624638" cy="309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71" name="Rectangle 27"/>
          <p:cNvSpPr>
            <a:spLocks noChangeArrowheads="1"/>
          </p:cNvSpPr>
          <p:nvPr/>
        </p:nvSpPr>
        <p:spPr bwMode="auto">
          <a:xfrm>
            <a:off x="808038" y="1670368"/>
            <a:ext cx="786765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just">
              <a:buAutoNum type="arabicParenR"/>
            </a:pPr>
            <a:r>
              <a:rPr lang="es-ES" dirty="0" err="1" smtClean="0"/>
              <a:t>Ninuna</a:t>
            </a:r>
            <a:r>
              <a:rPr lang="es-ES" dirty="0" smtClean="0"/>
              <a:t> </a:t>
            </a:r>
            <a:r>
              <a:rPr lang="es-ES" dirty="0"/>
              <a:t>modificación de la tendencia actual de políticas de ahorro de </a:t>
            </a:r>
            <a:r>
              <a:rPr lang="es-ES" dirty="0" smtClean="0"/>
              <a:t>energía</a:t>
            </a:r>
          </a:p>
          <a:p>
            <a:pPr marL="342900" indent="-342900" algn="just">
              <a:buAutoNum type="arabicParenR"/>
            </a:pPr>
            <a:r>
              <a:rPr lang="es-ES" dirty="0" smtClean="0"/>
              <a:t>Para </a:t>
            </a:r>
            <a:r>
              <a:rPr lang="es-ES" dirty="0"/>
              <a:t>el año 2025, 40 % de los vehículos utiliza gasolina, 25% utiliza diesel, 15 % son híbridos-eléctricos, 8 % usa LPG, 7% utiliza CNG y 5% usa etanol (Fig. 4). </a:t>
            </a:r>
          </a:p>
        </p:txBody>
      </p:sp>
      <p:sp>
        <p:nvSpPr>
          <p:cNvPr id="57372" name="Rectangle 28"/>
          <p:cNvSpPr>
            <a:spLocks noChangeArrowheads="1"/>
          </p:cNvSpPr>
          <p:nvPr/>
        </p:nvSpPr>
        <p:spPr bwMode="auto">
          <a:xfrm>
            <a:off x="2195513" y="6323013"/>
            <a:ext cx="4953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s-ES" sz="1200" b="1"/>
              <a:t>Fig. 4.</a:t>
            </a:r>
            <a:r>
              <a:rPr lang="es-ES" sz="1200"/>
              <a:t> Consumo de gasolina a nivel nacional en el periodo 1994-2020.</a:t>
            </a:r>
          </a:p>
        </p:txBody>
      </p:sp>
      <p:sp>
        <p:nvSpPr>
          <p:cNvPr id="57373" name="Rectangle 29"/>
          <p:cNvSpPr>
            <a:spLocks noChangeArrowheads="1"/>
          </p:cNvSpPr>
          <p:nvPr/>
        </p:nvSpPr>
        <p:spPr bwMode="auto">
          <a:xfrm rot="10800000" flipV="1">
            <a:off x="7886700" y="5348288"/>
            <a:ext cx="1258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s-ES" sz="1200" baseline="30000"/>
              <a:t>2</a:t>
            </a:r>
            <a:r>
              <a:rPr lang="es-ES" sz="1200"/>
              <a:t> Centro Mario Molina, 2007.</a:t>
            </a:r>
          </a:p>
        </p:txBody>
      </p:sp>
      <p:sp>
        <p:nvSpPr>
          <p:cNvPr id="16" name="2 Título"/>
          <p:cNvSpPr txBox="1">
            <a:spLocks/>
          </p:cNvSpPr>
          <p:nvPr/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4000" dirty="0" smtClean="0"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Tenemos que hacer algo…</a:t>
            </a:r>
            <a:endParaRPr kumimoji="0" lang="es-MX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Tren Modelo-R291</a:t>
            </a:r>
            <a:endParaRPr lang="es-MX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628800"/>
            <a:ext cx="630555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Esquema de Propulsión: ¡¡¡Sin almacenamiento!!!</a:t>
            </a:r>
            <a:endParaRPr lang="es-MX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76872"/>
            <a:ext cx="8028384" cy="293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Diagrama de circuito</a:t>
            </a:r>
            <a:endParaRPr lang="es-MX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564904"/>
            <a:ext cx="8499955" cy="2745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Celdas de Hidrógeno</a:t>
            </a:r>
            <a:endParaRPr lang="es-MX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996952"/>
            <a:ext cx="4794636" cy="3607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9371409" cy="208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Tanques de Hidrógeno</a:t>
            </a:r>
            <a:endParaRPr lang="es-MX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6219825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36912"/>
            <a:ext cx="8964488" cy="2058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83568" y="2780928"/>
            <a:ext cx="7772400" cy="1362075"/>
          </a:xfrm>
        </p:spPr>
        <p:txBody>
          <a:bodyPr/>
          <a:lstStyle/>
          <a:p>
            <a:r>
              <a:rPr lang="es-MX" dirty="0" smtClean="0"/>
              <a:t>Y para aviones ¿se puede?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Recordando: Requerimientos Energéticos</a:t>
            </a:r>
            <a:endParaRPr lang="es-ES" dirty="0"/>
          </a:p>
        </p:txBody>
      </p:sp>
      <p:pic>
        <p:nvPicPr>
          <p:cNvPr id="6" name="5 Marcador de contenido" descr="me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753394"/>
            <a:ext cx="7315200" cy="4219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100 </a:t>
            </a:r>
            <a:r>
              <a:rPr lang="es-MX" dirty="0" err="1" smtClean="0"/>
              <a:t>kW</a:t>
            </a:r>
            <a:r>
              <a:rPr lang="es-MX" dirty="0" smtClean="0"/>
              <a:t> = 2.5 toneladas</a:t>
            </a:r>
          </a:p>
          <a:p>
            <a:endParaRPr lang="es-MX" dirty="0" smtClean="0"/>
          </a:p>
          <a:p>
            <a:r>
              <a:rPr lang="es-MX" dirty="0" smtClean="0"/>
              <a:t>900 </a:t>
            </a:r>
            <a:r>
              <a:rPr lang="es-MX" dirty="0" err="1" smtClean="0"/>
              <a:t>kW</a:t>
            </a:r>
            <a:r>
              <a:rPr lang="es-MX" dirty="0" smtClean="0"/>
              <a:t>= 22.5 toneladas </a:t>
            </a:r>
          </a:p>
          <a:p>
            <a:endParaRPr lang="es-MX" dirty="0" smtClean="0"/>
          </a:p>
          <a:p>
            <a:r>
              <a:rPr lang="es-MX" dirty="0" err="1" smtClean="0"/>
              <a:t>Equivanlente</a:t>
            </a:r>
            <a:r>
              <a:rPr lang="es-MX" dirty="0" smtClean="0"/>
              <a:t> al peso</a:t>
            </a:r>
          </a:p>
          <a:p>
            <a:r>
              <a:rPr lang="es-MX" dirty="0" smtClean="0"/>
              <a:t> de  5 elefantes!!!</a:t>
            </a:r>
            <a:endParaRPr lang="es-MX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Haciendo cuentas:</a:t>
            </a:r>
            <a:endParaRPr lang="es-MX" dirty="0"/>
          </a:p>
        </p:txBody>
      </p:sp>
      <p:pic>
        <p:nvPicPr>
          <p:cNvPr id="5" name="4 Imagen" descr="elefant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3501008"/>
            <a:ext cx="2286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s-MX" dirty="0" smtClean="0"/>
          </a:p>
          <a:p>
            <a:r>
              <a:rPr lang="es-MX" dirty="0" smtClean="0"/>
              <a:t>Reducir tamaño y peso de las celdas</a:t>
            </a:r>
          </a:p>
          <a:p>
            <a:r>
              <a:rPr lang="es-MX" dirty="0" smtClean="0"/>
              <a:t>Aumentar eficiencia en rango completo de operación</a:t>
            </a:r>
          </a:p>
          <a:p>
            <a:r>
              <a:rPr lang="es-MX" dirty="0" smtClean="0"/>
              <a:t>Hacer dispositivos de procesado más ligeros y eficientes</a:t>
            </a:r>
          </a:p>
          <a:p>
            <a:r>
              <a:rPr lang="es-MX" dirty="0" smtClean="0"/>
              <a:t>Hacer baterías y </a:t>
            </a:r>
            <a:r>
              <a:rPr lang="es-MX" dirty="0" err="1" smtClean="0"/>
              <a:t>supercapacitores</a:t>
            </a:r>
            <a:r>
              <a:rPr lang="es-MX" dirty="0" smtClean="0"/>
              <a:t> con mayores capacidades de almacenamiento y densidad de potencia</a:t>
            </a:r>
          </a:p>
          <a:p>
            <a:r>
              <a:rPr lang="es-MX" dirty="0" smtClean="0"/>
              <a:t>Bajar costos!!!</a:t>
            </a:r>
          </a:p>
          <a:p>
            <a:endParaRPr lang="es-MX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Mayor investigación para: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611560" y="2276872"/>
            <a:ext cx="7772400" cy="1362075"/>
          </a:xfrm>
        </p:spPr>
        <p:txBody>
          <a:bodyPr/>
          <a:lstStyle/>
          <a:p>
            <a:r>
              <a:rPr lang="es-MX" dirty="0" smtClean="0"/>
              <a:t>Aún así ¿vale la pena?…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Objetivos Principales: Ahorrar Combustible Fósil y Reducir Emisiones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Costos de los vehículos a 2025</a:t>
            </a:r>
            <a:endParaRPr lang="es-MX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2936"/>
            <a:ext cx="8892480" cy="1314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s-MX" dirty="0" smtClean="0"/>
          </a:p>
          <a:p>
            <a:r>
              <a:rPr lang="es-MX" dirty="0" smtClean="0"/>
              <a:t>La tecnología de celdas de combustible es </a:t>
            </a:r>
          </a:p>
          <a:p>
            <a:pPr lvl="1"/>
            <a:r>
              <a:rPr lang="es-MX" dirty="0" smtClean="0"/>
              <a:t>Cara </a:t>
            </a:r>
          </a:p>
          <a:p>
            <a:pPr lvl="1"/>
            <a:r>
              <a:rPr lang="es-MX" dirty="0" smtClean="0"/>
              <a:t>Gran tamaño</a:t>
            </a:r>
          </a:p>
          <a:p>
            <a:pPr lvl="1"/>
            <a:r>
              <a:rPr lang="es-MX" dirty="0" smtClean="0"/>
              <a:t>Baja eficiencia</a:t>
            </a:r>
          </a:p>
          <a:p>
            <a:r>
              <a:rPr lang="es-MX" dirty="0" smtClean="0"/>
              <a:t>Subir eficiencia de Electrónica de Potencia, control y motores eléctricos</a:t>
            </a:r>
          </a:p>
          <a:p>
            <a:r>
              <a:rPr lang="es-MX" dirty="0" smtClean="0"/>
              <a:t>¡Los Esquemas de Manejo de energía hacen la diferencia!</a:t>
            </a:r>
          </a:p>
          <a:p>
            <a:r>
              <a:rPr lang="es-MX" dirty="0" smtClean="0"/>
              <a:t>Aplicaciones factibles, pequeñas, medianas. Grandes…  todavía nos falta!!</a:t>
            </a:r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Conclusiones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s-MX" dirty="0" smtClean="0"/>
              <a:t>Dra. </a:t>
            </a:r>
            <a:r>
              <a:rPr lang="es-MX" dirty="0" err="1" smtClean="0"/>
              <a:t>Ilse</a:t>
            </a:r>
            <a:r>
              <a:rPr lang="es-MX" dirty="0" smtClean="0"/>
              <a:t> Cervantes</a:t>
            </a:r>
          </a:p>
          <a:p>
            <a:pPr algn="ctr">
              <a:buNone/>
            </a:pPr>
            <a:r>
              <a:rPr lang="es-MX" dirty="0" smtClean="0"/>
              <a:t>División de Matemáticas Aplicadas</a:t>
            </a:r>
          </a:p>
          <a:p>
            <a:pPr algn="ctr">
              <a:buNone/>
            </a:pPr>
            <a:r>
              <a:rPr lang="es-MX" dirty="0" smtClean="0">
                <a:hlinkClick r:id="rId2"/>
              </a:rPr>
              <a:t>www.ipicyt.edu.mx</a:t>
            </a:r>
            <a:endParaRPr lang="es-MX" dirty="0" smtClean="0"/>
          </a:p>
          <a:p>
            <a:pPr algn="ctr">
              <a:buNone/>
            </a:pPr>
            <a:r>
              <a:rPr lang="es-MX" dirty="0" smtClean="0">
                <a:hlinkClick r:id="rId3"/>
              </a:rPr>
              <a:t>ilse@ipicyt.edu.mx</a:t>
            </a:r>
            <a:endParaRPr lang="es-MX" dirty="0" smtClean="0"/>
          </a:p>
          <a:p>
            <a:pPr algn="ctr">
              <a:buNone/>
            </a:pPr>
            <a:endParaRPr lang="es-MX" dirty="0" smtClean="0"/>
          </a:p>
          <a:p>
            <a:pPr algn="ctr">
              <a:buNone/>
            </a:pPr>
            <a:r>
              <a:rPr lang="es-MX" dirty="0" smtClean="0"/>
              <a:t>Laboratorio de Sistemas Híbridos</a:t>
            </a:r>
          </a:p>
          <a:p>
            <a:pPr algn="ctr">
              <a:buNone/>
            </a:pPr>
            <a:r>
              <a:rPr lang="es-MX" dirty="0" smtClean="0"/>
              <a:t>M. </a:t>
            </a:r>
            <a:r>
              <a:rPr lang="es-MX" dirty="0" err="1" smtClean="0"/>
              <a:t>Irwin</a:t>
            </a:r>
            <a:r>
              <a:rPr lang="es-MX" dirty="0" smtClean="0"/>
              <a:t> Allen Díaz </a:t>
            </a:r>
            <a:r>
              <a:rPr lang="es-MX" dirty="0" err="1" smtClean="0"/>
              <a:t>Díaz</a:t>
            </a:r>
            <a:endParaRPr lang="es-MX" dirty="0" smtClean="0"/>
          </a:p>
          <a:p>
            <a:pPr algn="ctr">
              <a:buNone/>
            </a:pPr>
            <a:r>
              <a:rPr lang="es-MX" dirty="0" smtClean="0"/>
              <a:t>Irwin.diaz@ipicyt.edu.mx</a:t>
            </a:r>
            <a:endParaRPr lang="es-MX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Contacto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>
                <a:hlinkClick r:id="rId2"/>
              </a:rPr>
              <a:t>Marcos.victoria@tve.com.mx</a:t>
            </a:r>
            <a:endParaRPr lang="es-MX" dirty="0" smtClean="0"/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dirty="0" smtClean="0"/>
              <a:t>Autonomía Limitada debido:</a:t>
            </a:r>
          </a:p>
          <a:p>
            <a:pPr>
              <a:buNone/>
            </a:pPr>
            <a:endParaRPr lang="es-MX" dirty="0" smtClean="0"/>
          </a:p>
          <a:p>
            <a:pPr lvl="1"/>
            <a:r>
              <a:rPr lang="es-ES" dirty="0" smtClean="0"/>
              <a:t>Electrónica de Potencia. 1880     1950      2010</a:t>
            </a:r>
          </a:p>
          <a:p>
            <a:pPr lvl="1"/>
            <a:r>
              <a:rPr lang="es-ES" dirty="0" smtClean="0"/>
              <a:t>Tecnología en Baterías: Densidad de Potencia, Peso.</a:t>
            </a:r>
          </a:p>
          <a:p>
            <a:pPr lvl="1"/>
            <a:r>
              <a:rPr lang="es-ES" dirty="0" smtClean="0"/>
              <a:t>Celdas de combustible.</a:t>
            </a:r>
            <a:endParaRPr lang="es-MX" dirty="0" smtClean="0"/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Vehículos Totalmente Eléctricos</a:t>
            </a:r>
            <a:endParaRPr lang="es-MX" dirty="0"/>
          </a:p>
        </p:txBody>
      </p:sp>
      <p:sp>
        <p:nvSpPr>
          <p:cNvPr id="5" name="4 Flecha derecha"/>
          <p:cNvSpPr/>
          <p:nvPr/>
        </p:nvSpPr>
        <p:spPr>
          <a:xfrm>
            <a:off x="5436096" y="2852936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5 Flecha derecha"/>
          <p:cNvSpPr/>
          <p:nvPr/>
        </p:nvSpPr>
        <p:spPr>
          <a:xfrm>
            <a:off x="6516216" y="2852936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Descripción de un Avión</a:t>
            </a:r>
            <a:endParaRPr lang="es-ES" dirty="0"/>
          </a:p>
        </p:txBody>
      </p:sp>
      <p:pic>
        <p:nvPicPr>
          <p:cNvPr id="4" name="3 Marcador de contenido" descr="partes_Avi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30288" y="1600200"/>
            <a:ext cx="688342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Descripción de un Avión</a:t>
            </a:r>
            <a:endParaRPr lang="es-ES" dirty="0"/>
          </a:p>
        </p:txBody>
      </p:sp>
      <p:pic>
        <p:nvPicPr>
          <p:cNvPr id="6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544"/>
          <a:stretch>
            <a:fillRect/>
          </a:stretch>
        </p:blipFill>
        <p:spPr bwMode="auto">
          <a:xfrm>
            <a:off x="2214546" y="2357430"/>
            <a:ext cx="5383537" cy="289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Aviones convencionales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dirty="0" smtClean="0"/>
              <a:t>Las arquitecturas convencionales de las aeronaves conjuntan sistemas</a:t>
            </a:r>
          </a:p>
          <a:p>
            <a:pPr>
              <a:buNone/>
            </a:pPr>
            <a:endParaRPr lang="es-MX" dirty="0" smtClean="0"/>
          </a:p>
          <a:p>
            <a:pPr lvl="1"/>
            <a:r>
              <a:rPr lang="es-MX" dirty="0" smtClean="0"/>
              <a:t>Hidráulicos: </a:t>
            </a:r>
            <a:r>
              <a:rPr lang="es-MX" dirty="0" smtClean="0">
                <a:hlinkClick r:id="rId3" action="ppaction://hlinksldjump"/>
              </a:rPr>
              <a:t>Superficies de control</a:t>
            </a:r>
            <a:endParaRPr lang="es-MX" dirty="0" smtClean="0"/>
          </a:p>
          <a:p>
            <a:pPr lvl="1"/>
            <a:r>
              <a:rPr lang="es-MX" dirty="0" smtClean="0"/>
              <a:t>Neumáticos: </a:t>
            </a:r>
            <a:r>
              <a:rPr lang="es-MX" dirty="0" smtClean="0">
                <a:hlinkClick r:id="rId4" action="ppaction://hlinksldjump"/>
              </a:rPr>
              <a:t>Sistema de Control ambiental</a:t>
            </a:r>
            <a:endParaRPr lang="es-MX" dirty="0" smtClean="0"/>
          </a:p>
          <a:p>
            <a:pPr lvl="1"/>
            <a:r>
              <a:rPr lang="es-MX" dirty="0" smtClean="0"/>
              <a:t>Mecánicos: </a:t>
            </a:r>
            <a:r>
              <a:rPr lang="es-MX" dirty="0" smtClean="0">
                <a:hlinkClick r:id="rId5" action="ppaction://hlinksldjump"/>
              </a:rPr>
              <a:t>Sistema de propulsión</a:t>
            </a:r>
            <a:r>
              <a:rPr lang="es-MX" dirty="0" smtClean="0"/>
              <a:t> </a:t>
            </a:r>
          </a:p>
          <a:p>
            <a:pPr lvl="1"/>
            <a:r>
              <a:rPr lang="es-MX" dirty="0" smtClean="0"/>
              <a:t>Eléctricos: </a:t>
            </a:r>
            <a:r>
              <a:rPr lang="es-MX" dirty="0" smtClean="0">
                <a:hlinkClick r:id="rId6" action="ppaction://hlinksldjump"/>
              </a:rPr>
              <a:t>Instrumentación y control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s-MX" dirty="0" smtClean="0"/>
              <a:t>Paso intermedio hacia la creación de vehículos eléctricos.</a:t>
            </a:r>
          </a:p>
          <a:p>
            <a:pPr>
              <a:buNone/>
            </a:pPr>
            <a:r>
              <a:rPr lang="es-MX" dirty="0" smtClean="0"/>
              <a:t>Sustitución de partes mecánicas, hidráulicas, neumáticas por eléctricas. Ventajas:</a:t>
            </a:r>
          </a:p>
          <a:p>
            <a:pPr>
              <a:buNone/>
            </a:pPr>
            <a:endParaRPr lang="es-MX" dirty="0" smtClean="0"/>
          </a:p>
          <a:p>
            <a:pPr lvl="1"/>
            <a:r>
              <a:rPr lang="es-ES" dirty="0" smtClean="0"/>
              <a:t>Mantenimiento más rápido y simple</a:t>
            </a:r>
          </a:p>
          <a:p>
            <a:pPr lvl="1"/>
            <a:r>
              <a:rPr lang="es-ES" dirty="0" smtClean="0"/>
              <a:t>Utilización más eficiente de energía</a:t>
            </a:r>
          </a:p>
          <a:p>
            <a:pPr lvl="1"/>
            <a:r>
              <a:rPr lang="es-ES" dirty="0" smtClean="0"/>
              <a:t>Limitación de emisiones al ambiente</a:t>
            </a:r>
            <a:endParaRPr lang="es-MX" dirty="0" smtClean="0"/>
          </a:p>
          <a:p>
            <a:pPr lvl="1"/>
            <a:r>
              <a:rPr lang="es-MX" dirty="0" smtClean="0"/>
              <a:t>Diseños más versátiles</a:t>
            </a:r>
          </a:p>
          <a:p>
            <a:endParaRPr lang="es-MX" dirty="0"/>
          </a:p>
        </p:txBody>
      </p:sp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Concepto más Eléctrico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magen" descr="Fig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571480"/>
            <a:ext cx="6267478" cy="5437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Marcador de contenido"/>
          <p:cNvGraphicFramePr>
            <a:graphicFrameLocks noGrp="1"/>
          </p:cNvGraphicFramePr>
          <p:nvPr>
            <p:ph idx="1"/>
          </p:nvPr>
        </p:nvGraphicFramePr>
        <p:xfrm>
          <a:off x="642910" y="2786058"/>
          <a:ext cx="8229600" cy="293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Sistema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Complejidad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Mantenimiento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Maduración Tecnológica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Eléctrico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complejo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simple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Maduro (nuevas tecnologías</a:t>
                      </a:r>
                      <a:r>
                        <a:rPr lang="es-ES" baseline="0" dirty="0" smtClean="0"/>
                        <a:t> inmaduras)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Hidráulico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simple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Complejo y peligroso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maduro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Mecánico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Muy complejo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Frecuente</a:t>
                      </a:r>
                      <a:r>
                        <a:rPr lang="es-ES" baseline="0" dirty="0" smtClean="0"/>
                        <a:t> y lento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Muy maduro</a:t>
                      </a:r>
                      <a:endParaRPr lang="es-MX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 smtClean="0"/>
                        <a:t>Neumático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simple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complejo</a:t>
                      </a:r>
                      <a:endParaRPr lang="es-MX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Muy maduro</a:t>
                      </a:r>
                      <a:endParaRPr lang="es-MX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Comparación de Tecnologías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Aviones “más eléctricos”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MX" dirty="0" smtClean="0"/>
              <a:t>Paso intermedio hacia la creación de un avión completamente eléctrico.</a:t>
            </a:r>
          </a:p>
          <a:p>
            <a:pPr>
              <a:buNone/>
            </a:pPr>
            <a:r>
              <a:rPr lang="es-MX" dirty="0" smtClean="0"/>
              <a:t>Sustitución de partes mecánicas, hidráulicas, neumáticas por eléctricas. Ventajas:</a:t>
            </a:r>
          </a:p>
          <a:p>
            <a:pPr>
              <a:buNone/>
            </a:pPr>
            <a:endParaRPr lang="es-MX" dirty="0" smtClean="0"/>
          </a:p>
          <a:p>
            <a:pPr lvl="1"/>
            <a:r>
              <a:rPr lang="es-ES" dirty="0" smtClean="0"/>
              <a:t>Mantenimiento más rápido y simple</a:t>
            </a:r>
          </a:p>
          <a:p>
            <a:pPr lvl="1"/>
            <a:r>
              <a:rPr lang="es-ES" dirty="0" smtClean="0"/>
              <a:t>Utilización más eficiente de energía</a:t>
            </a:r>
          </a:p>
          <a:p>
            <a:pPr lvl="1"/>
            <a:r>
              <a:rPr lang="es-ES" dirty="0" smtClean="0"/>
              <a:t>Limitación de emisiones al ambiente</a:t>
            </a:r>
            <a:endParaRPr lang="es-MX" dirty="0" smtClean="0"/>
          </a:p>
          <a:p>
            <a:pPr lvl="1"/>
            <a:r>
              <a:rPr lang="es-MX" dirty="0" smtClean="0"/>
              <a:t>Diseños más versátiles</a:t>
            </a:r>
          </a:p>
          <a:p>
            <a:pPr lvl="1"/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Aviones “más eléctricos”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s-MX" dirty="0" smtClean="0"/>
              <a:t>La eficiencia energética y el desempeño del sistema es crucial:</a:t>
            </a:r>
          </a:p>
          <a:p>
            <a:pPr>
              <a:buNone/>
            </a:pPr>
            <a:endParaRPr lang="es-MX" dirty="0" smtClean="0"/>
          </a:p>
          <a:p>
            <a:pPr lvl="1"/>
            <a:r>
              <a:rPr lang="es-ES" dirty="0" smtClean="0"/>
              <a:t>Estructura ligera. Menos partes mecánicas, materiales compuestos: ligeros           menos consumo de energía</a:t>
            </a:r>
          </a:p>
          <a:p>
            <a:pPr lvl="1"/>
            <a:r>
              <a:rPr lang="es-ES" dirty="0" smtClean="0"/>
              <a:t>Diseño y operación optimizada: Consumo de energía,</a:t>
            </a:r>
          </a:p>
          <a:p>
            <a:pPr lvl="1"/>
            <a:r>
              <a:rPr lang="es-ES" dirty="0" smtClean="0"/>
              <a:t>Diseño de aviones inestables (gran maniobrabilidad)                     		Actuadores rápidos y ligeros</a:t>
            </a:r>
          </a:p>
          <a:p>
            <a:pPr lvl="1">
              <a:buNone/>
            </a:pPr>
            <a:r>
              <a:rPr lang="es-ES" dirty="0" smtClean="0"/>
              <a:t> </a:t>
            </a:r>
          </a:p>
          <a:p>
            <a:pPr lvl="1"/>
            <a:endParaRPr lang="es-MX" dirty="0" smtClean="0"/>
          </a:p>
        </p:txBody>
      </p:sp>
      <p:sp>
        <p:nvSpPr>
          <p:cNvPr id="4" name="3 Flecha derecha"/>
          <p:cNvSpPr/>
          <p:nvPr/>
        </p:nvSpPr>
        <p:spPr>
          <a:xfrm>
            <a:off x="5786446" y="3643314"/>
            <a:ext cx="428628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Flecha derecha"/>
          <p:cNvSpPr/>
          <p:nvPr/>
        </p:nvSpPr>
        <p:spPr>
          <a:xfrm>
            <a:off x="1857356" y="5214950"/>
            <a:ext cx="428628" cy="2703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AirBus</a:t>
            </a:r>
            <a:r>
              <a:rPr lang="es-ES" dirty="0" smtClean="0"/>
              <a:t> 380</a:t>
            </a:r>
            <a:endParaRPr lang="es-ES" dirty="0"/>
          </a:p>
        </p:txBody>
      </p:sp>
      <p:pic>
        <p:nvPicPr>
          <p:cNvPr id="4" name="3 Marcador de contenido" descr="1er_vol_de_l'_A3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4" y="1714488"/>
            <a:ext cx="632443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AirBus</a:t>
            </a:r>
            <a:r>
              <a:rPr lang="es-ES" dirty="0" smtClean="0"/>
              <a:t> 380</a:t>
            </a:r>
            <a:endParaRPr lang="es-ES" dirty="0"/>
          </a:p>
        </p:txBody>
      </p:sp>
      <p:pic>
        <p:nvPicPr>
          <p:cNvPr id="4" name="3 Marcador de contenido" descr="corte_transversalA3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28737" y="1786731"/>
            <a:ext cx="6486525" cy="41529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AirBus380</a:t>
            </a:r>
            <a:endParaRPr lang="es-ES" dirty="0"/>
          </a:p>
        </p:txBody>
      </p:sp>
      <p:pic>
        <p:nvPicPr>
          <p:cNvPr id="4" name="3 Marcador de contenido" descr="Giant_Plane_Comparis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857488" y="1714488"/>
            <a:ext cx="338689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Boeing 787</a:t>
            </a:r>
            <a:endParaRPr lang="es-ES" dirty="0"/>
          </a:p>
        </p:txBody>
      </p:sp>
      <p:pic>
        <p:nvPicPr>
          <p:cNvPr id="4" name="3 Marcador de contenido" descr="787_First_Fligh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08612" y="1600200"/>
            <a:ext cx="63267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Requerimientos Energéticos</a:t>
            </a:r>
            <a:endParaRPr lang="es-ES" dirty="0"/>
          </a:p>
        </p:txBody>
      </p:sp>
      <p:pic>
        <p:nvPicPr>
          <p:cNvPr id="6" name="5 Marcador de contenido" descr="me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753394"/>
            <a:ext cx="7315200" cy="42195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Problemas Asociados a la Generación</a:t>
            </a:r>
            <a:endParaRPr lang="es-ES" dirty="0"/>
          </a:p>
        </p:txBody>
      </p:sp>
      <p:pic>
        <p:nvPicPr>
          <p:cNvPr id="6" name="5 Marcador de contenido" descr="generacion_convenciona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86050" y="1785926"/>
            <a:ext cx="326488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AirBus</a:t>
            </a:r>
            <a:r>
              <a:rPr lang="es-ES" dirty="0" smtClean="0"/>
              <a:t> 380</a:t>
            </a:r>
            <a:endParaRPr lang="es-ES" dirty="0"/>
          </a:p>
        </p:txBody>
      </p:sp>
      <p:pic>
        <p:nvPicPr>
          <p:cNvPr id="4" name="3 Marcador de contenido" descr="1er_vol_de_l'_A38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571604" y="1714488"/>
            <a:ext cx="632443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Problemas Asociados a la Generación</a:t>
            </a:r>
            <a:endParaRPr lang="es-ES" dirty="0"/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386285" y="2315562"/>
            <a:ext cx="4371429" cy="3095238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772400" cy="1362075"/>
          </a:xfrm>
        </p:spPr>
        <p:txBody>
          <a:bodyPr>
            <a:normAutofit/>
          </a:bodyPr>
          <a:lstStyle/>
          <a:p>
            <a:r>
              <a:rPr lang="es-ES" dirty="0" smtClean="0"/>
              <a:t>Problemas Asociados con la Distribución</a:t>
            </a:r>
            <a:endParaRPr lang="es-ES" dirty="0"/>
          </a:p>
        </p:txBody>
      </p:sp>
      <p:pic>
        <p:nvPicPr>
          <p:cNvPr id="4" name="3 Marcador de contenido" descr="Distribución_energiab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2500298" y="1500174"/>
            <a:ext cx="4286250" cy="50022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Problemas Asociados al uso Eficiente de la Energía</a:t>
            </a:r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8"/>
            <a:ext cx="5214974" cy="423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Operación </a:t>
            </a:r>
            <a:r>
              <a:rPr lang="es-MX" dirty="0"/>
              <a:t>crítica</a:t>
            </a:r>
            <a:endParaRPr lang="es-ES" dirty="0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s-MX" dirty="0"/>
              <a:t>Fallas en el sistema eléctrico (           </a:t>
            </a:r>
            <a:r>
              <a:rPr lang="es-MX" dirty="0" err="1" smtClean="0"/>
              <a:t>po</a:t>
            </a:r>
            <a:r>
              <a:rPr lang="es-MX" dirty="0" smtClean="0"/>
              <a:t> por </a:t>
            </a:r>
            <a:r>
              <a:rPr lang="es-MX" dirty="0"/>
              <a:t>hora)</a:t>
            </a:r>
          </a:p>
          <a:p>
            <a:r>
              <a:rPr lang="es-MX" dirty="0"/>
              <a:t>Redundancia del controlador</a:t>
            </a:r>
          </a:p>
          <a:p>
            <a:r>
              <a:rPr lang="es-MX" dirty="0"/>
              <a:t>Límites de control</a:t>
            </a:r>
          </a:p>
          <a:p>
            <a:r>
              <a:rPr lang="es-MX" dirty="0"/>
              <a:t>Dinámica del controlador </a:t>
            </a:r>
          </a:p>
          <a:p>
            <a:r>
              <a:rPr lang="es-MX" dirty="0"/>
              <a:t>Tiempo de muestreo</a:t>
            </a:r>
          </a:p>
          <a:p>
            <a:endParaRPr lang="es-ES" dirty="0"/>
          </a:p>
        </p:txBody>
      </p:sp>
      <p:pic>
        <p:nvPicPr>
          <p:cNvPr id="624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94400" y="1773238"/>
            <a:ext cx="1133475" cy="314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71" grpId="0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Detección de Fallas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 dirty="0" smtClean="0"/>
          </a:p>
          <a:p>
            <a:r>
              <a:rPr lang="es-ES" dirty="0" smtClean="0"/>
              <a:t>Crucial para la operación debido a que la redundancia de los actuadores tiene un límite</a:t>
            </a:r>
          </a:p>
          <a:p>
            <a:r>
              <a:rPr lang="es-ES" dirty="0" smtClean="0"/>
              <a:t>Monitoreo y mantenimiento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b="1" dirty="0" smtClean="0"/>
              <a:t>El control es esencial</a:t>
            </a:r>
            <a:r>
              <a:rPr lang="es-ES" dirty="0" smtClean="0"/>
              <a:t>  NO solo en la </a:t>
            </a:r>
            <a:r>
              <a:rPr lang="es-ES" b="1" dirty="0" smtClean="0"/>
              <a:t>operación </a:t>
            </a:r>
            <a:r>
              <a:rPr lang="es-ES" dirty="0" smtClean="0"/>
              <a:t> sino en el diseño del avión: </a:t>
            </a:r>
          </a:p>
          <a:p>
            <a:pPr lvl="1"/>
            <a:r>
              <a:rPr lang="es-ES" dirty="0" smtClean="0"/>
              <a:t>Generación y distribución de energía</a:t>
            </a:r>
          </a:p>
          <a:p>
            <a:pPr lvl="1"/>
            <a:r>
              <a:rPr lang="es-ES" dirty="0" smtClean="0"/>
              <a:t>Uso eficiente de la energía, (varias fuentes)</a:t>
            </a:r>
          </a:p>
          <a:p>
            <a:pPr lvl="1"/>
            <a:r>
              <a:rPr lang="es-ES" dirty="0" smtClean="0"/>
              <a:t>Para garantizar la seguridad del vuelo</a:t>
            </a:r>
          </a:p>
          <a:p>
            <a:r>
              <a:rPr lang="es-ES" dirty="0" smtClean="0"/>
              <a:t>El monitoreo de los sistemas más eléctrico es muy importante, los hace confiables y simplifica el  mantenimiento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b="1" dirty="0" smtClean="0"/>
              <a:t>Aviones más eléctricos</a:t>
            </a:r>
            <a:r>
              <a:rPr lang="es-ES" dirty="0" smtClean="0"/>
              <a:t>: </a:t>
            </a:r>
          </a:p>
          <a:p>
            <a:pPr lvl="1"/>
            <a:r>
              <a:rPr lang="es-ES" dirty="0" smtClean="0"/>
              <a:t>Esfuerzos Internacionales</a:t>
            </a:r>
          </a:p>
          <a:p>
            <a:pPr lvl="1"/>
            <a:r>
              <a:rPr lang="es-ES" dirty="0" smtClean="0"/>
              <a:t>Nacionales??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¿Preguntas?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mecanic_surfa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4012" y="1533525"/>
            <a:ext cx="5895975" cy="379095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7358082" y="592933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hlinkClick r:id="rId3" action="ppaction://hlinksldjump"/>
              </a:rPr>
              <a:t>Regreso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EC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2587" y="1133475"/>
            <a:ext cx="5838825" cy="459105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7358082" y="5929330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>
                <a:hlinkClick r:id="rId3" action="ppaction://hlinksldjump"/>
              </a:rPr>
              <a:t>Regreso</a:t>
            </a:r>
            <a:endParaRPr lang="es-MX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BackToSchl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DE95A0C693CEB341887D38A4A2B58B45040072C752107C5A7B47AA91A1EE638E6F1F" ma:contentTypeVersion="28" ma:contentTypeDescription="Create a new document." ma:contentTypeScope="" ma:versionID="5eea76452d7eb073b41e4ecbec7235c0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77F9FC8-CEBF-4696-A585-58EAB6C84DE6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796ECB80-5F75-4F18-B20E-F48DA2D0742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C93FF47-A88D-481E-A712-0B3515EE0D1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EdBackToSchl</Template>
  <TotalTime>0</TotalTime>
  <Words>1143</Words>
  <Application>Microsoft Office PowerPoint</Application>
  <PresentationFormat>Presentación en pantalla (4:3)</PresentationFormat>
  <Paragraphs>245</Paragraphs>
  <Slides>103</Slides>
  <Notes>24</Notes>
  <HiddenSlides>2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103</vt:i4>
      </vt:variant>
    </vt:vector>
  </HeadingPairs>
  <TitlesOfParts>
    <vt:vector size="105" baseType="lpstr">
      <vt:lpstr>EdBackToSchl</vt:lpstr>
      <vt:lpstr>Visio</vt:lpstr>
      <vt:lpstr>Dra. Ilse Cervantes Camacho División de Matemáticas Aplicadas IPICyT</vt:lpstr>
      <vt:lpstr>Contenido</vt:lpstr>
      <vt:lpstr>Diapositiva 3</vt:lpstr>
      <vt:lpstr>Diapositiva 4</vt:lpstr>
      <vt:lpstr>Diapositiva 5</vt:lpstr>
      <vt:lpstr>Objetivos Principales: Ahorrar Combustible Fósil y Reducir Emisiones</vt:lpstr>
      <vt:lpstr>Vehículos Totalmente Eléctricos</vt:lpstr>
      <vt:lpstr>Concepto más Eléctrico</vt:lpstr>
      <vt:lpstr>AirBus 380</vt:lpstr>
      <vt:lpstr>AirBus 380</vt:lpstr>
      <vt:lpstr>AirBus380</vt:lpstr>
      <vt:lpstr>Boeing 787</vt:lpstr>
      <vt:lpstr>Requerimientos Energéticos</vt:lpstr>
      <vt:lpstr>Esquemas de Propulsión Alternativos (NCE)</vt:lpstr>
      <vt:lpstr>Diapositiva 15</vt:lpstr>
      <vt:lpstr>Diapositiva 16</vt:lpstr>
      <vt:lpstr>Hacia lo eléctrico</vt:lpstr>
      <vt:lpstr>Diapositiva 18</vt:lpstr>
      <vt:lpstr>Esquema de Propulsión</vt:lpstr>
      <vt:lpstr>Tipos de convertidores DC/DC</vt:lpstr>
      <vt:lpstr>Diapositiva 21</vt:lpstr>
      <vt:lpstr>Diseño de un vehículo eléctrico. Vehículo Sedán</vt:lpstr>
      <vt:lpstr>Citroen Berlingo</vt:lpstr>
      <vt:lpstr>Esquema Indirecto de Propulsión</vt:lpstr>
      <vt:lpstr>Supercapacitores vs Baterías</vt:lpstr>
      <vt:lpstr>Celdas de Combustible</vt:lpstr>
      <vt:lpstr>Restricciones de Desempeño: A) Gradeability </vt:lpstr>
      <vt:lpstr>Restricciones de Desempeño: B) 0-100Km/h Aceleración máxima</vt:lpstr>
      <vt:lpstr>Regiones factibles. Baterias</vt:lpstr>
      <vt:lpstr>Regiones Factibles. Supercapacitores</vt:lpstr>
      <vt:lpstr>Efecto del ciclo de Manejo en el Dimensionamiento del Sistema de Almacenamiento de Energía</vt:lpstr>
      <vt:lpstr>Ciclos de manejo:</vt:lpstr>
      <vt:lpstr>Consumo de Hidrógeno</vt:lpstr>
      <vt:lpstr>Consumo de Hidrógeno. Baterías</vt:lpstr>
      <vt:lpstr>Consumo de Hidrógeno. Súper capacitores</vt:lpstr>
      <vt:lpstr>Ahorro de combustible. Baterías</vt:lpstr>
      <vt:lpstr>Ahorro de combustible. Súper capacitores</vt:lpstr>
      <vt:lpstr>Ahorro de combustible. Baterías</vt:lpstr>
      <vt:lpstr>Ahorro de combustible. Súper capacitores</vt:lpstr>
      <vt:lpstr>Ahorro de combustible. Baterías</vt:lpstr>
      <vt:lpstr>Ahorro de combustible. Súper capacitores</vt:lpstr>
      <vt:lpstr>Ahorro de combustible. Baterías</vt:lpstr>
      <vt:lpstr>Ahorro de combustible. Súper capacitores</vt:lpstr>
      <vt:lpstr>Diapositiva 44</vt:lpstr>
      <vt:lpstr>Diseño óptimo de Celda</vt:lpstr>
      <vt:lpstr>Otros Esquemas Híbridos Eléctricos</vt:lpstr>
      <vt:lpstr>Incluyendo Energía Solar</vt:lpstr>
      <vt:lpstr>Las Proporciones cambian… pero poco</vt:lpstr>
      <vt:lpstr>El caso de un tren eléctrico</vt:lpstr>
      <vt:lpstr>Tren Modelo-R291</vt:lpstr>
      <vt:lpstr>Esquema de Propulsión: ¡¡¡Sin almacenamiento!!!</vt:lpstr>
      <vt:lpstr>Diagrama de circuito</vt:lpstr>
      <vt:lpstr>Celdas de Hidrógeno</vt:lpstr>
      <vt:lpstr>Tanques de Hidrógeno</vt:lpstr>
      <vt:lpstr>Y para aviones ¿se puede?</vt:lpstr>
      <vt:lpstr>Recordando: Requerimientos Energéticos</vt:lpstr>
      <vt:lpstr>Haciendo cuentas:</vt:lpstr>
      <vt:lpstr>Mayor investigación para:</vt:lpstr>
      <vt:lpstr>Aún así ¿vale la pena?…</vt:lpstr>
      <vt:lpstr>Costos de los vehículos a 2025</vt:lpstr>
      <vt:lpstr>Conclusiones</vt:lpstr>
      <vt:lpstr>Contacto</vt:lpstr>
      <vt:lpstr>Diapositiva 63</vt:lpstr>
      <vt:lpstr>Diapositiva 64</vt:lpstr>
      <vt:lpstr>Diapositiva 65</vt:lpstr>
      <vt:lpstr>Diapositiva 66</vt:lpstr>
      <vt:lpstr>Diapositiva 67</vt:lpstr>
      <vt:lpstr>Diapositiva 68</vt:lpstr>
      <vt:lpstr>Diapositiva 69</vt:lpstr>
      <vt:lpstr>Diapositiva 70</vt:lpstr>
      <vt:lpstr>Diapositiva 71</vt:lpstr>
      <vt:lpstr>Diapositiva 72</vt:lpstr>
      <vt:lpstr>Diapositiva 73</vt:lpstr>
      <vt:lpstr>Diapositiva 74</vt:lpstr>
      <vt:lpstr>Diapositiva 75</vt:lpstr>
      <vt:lpstr>Diapositiva 76</vt:lpstr>
      <vt:lpstr>Descripción de un Avión</vt:lpstr>
      <vt:lpstr>Descripción de un Avión</vt:lpstr>
      <vt:lpstr>Aviones convencionales</vt:lpstr>
      <vt:lpstr>Diapositiva 80</vt:lpstr>
      <vt:lpstr>Comparación de Tecnologías</vt:lpstr>
      <vt:lpstr>Aviones “más eléctricos”</vt:lpstr>
      <vt:lpstr>Aviones “más eléctricos”</vt:lpstr>
      <vt:lpstr>AirBus 380</vt:lpstr>
      <vt:lpstr>AirBus 380</vt:lpstr>
      <vt:lpstr>AirBus380</vt:lpstr>
      <vt:lpstr>Boeing 787</vt:lpstr>
      <vt:lpstr>Requerimientos Energéticos</vt:lpstr>
      <vt:lpstr>Problemas Asociados a la Generación</vt:lpstr>
      <vt:lpstr>Problemas Asociados a la Generación</vt:lpstr>
      <vt:lpstr>Problemas Asociados con la Distribución</vt:lpstr>
      <vt:lpstr>Problemas Asociados al uso Eficiente de la Energía</vt:lpstr>
      <vt:lpstr>Operación crítica</vt:lpstr>
      <vt:lpstr>Detección de Fallas</vt:lpstr>
      <vt:lpstr>Conclusiones</vt:lpstr>
      <vt:lpstr>Conclusiones</vt:lpstr>
      <vt:lpstr>¿Preguntas?</vt:lpstr>
      <vt:lpstr>Diapositiva 98</vt:lpstr>
      <vt:lpstr>Diapositiva 99</vt:lpstr>
      <vt:lpstr>Diapositiva 100</vt:lpstr>
      <vt:lpstr>Diapositiva 101</vt:lpstr>
      <vt:lpstr>Diapositiva 102</vt:lpstr>
      <vt:lpstr>Diapositiva 103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2010-05-25T23:41:59Z</dcterms:created>
  <dcterms:modified xsi:type="dcterms:W3CDTF">2010-09-27T21:25:46Z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TC101659619990</vt:lpwstr>
  </property>
</Properties>
</file>